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7"/>
  </p:notesMasterIdLst>
  <p:sldIdLst>
    <p:sldId id="256" r:id="rId2"/>
    <p:sldId id="258" r:id="rId3"/>
    <p:sldId id="259" r:id="rId4"/>
    <p:sldId id="262" r:id="rId5"/>
    <p:sldId id="263" r:id="rId6"/>
    <p:sldId id="264" r:id="rId7"/>
    <p:sldId id="266" r:id="rId8"/>
    <p:sldId id="267" r:id="rId9"/>
    <p:sldId id="268" r:id="rId10"/>
    <p:sldId id="270" r:id="rId11"/>
    <p:sldId id="272" r:id="rId12"/>
    <p:sldId id="293" r:id="rId13"/>
    <p:sldId id="273" r:id="rId14"/>
    <p:sldId id="274" r:id="rId15"/>
    <p:sldId id="291" r:id="rId16"/>
    <p:sldId id="289" r:id="rId17"/>
    <p:sldId id="276" r:id="rId18"/>
    <p:sldId id="277" r:id="rId19"/>
    <p:sldId id="290" r:id="rId20"/>
    <p:sldId id="295" r:id="rId21"/>
    <p:sldId id="279" r:id="rId22"/>
    <p:sldId id="281" r:id="rId23"/>
    <p:sldId id="280" r:id="rId24"/>
    <p:sldId id="282" r:id="rId25"/>
    <p:sldId id="285"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343"/>
    <a:srgbClr val="FF1919"/>
    <a:srgbClr val="008A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76263" autoAdjust="0"/>
  </p:normalViewPr>
  <p:slideViewPr>
    <p:cSldViewPr snapToGrid="0">
      <p:cViewPr varScale="1">
        <p:scale>
          <a:sx n="87" d="100"/>
          <a:sy n="87" d="100"/>
        </p:scale>
        <p:origin x="1452" y="78"/>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5551C04-7CDB-4F30-937A-0663F4F1502B}" type="datetimeFigureOut">
              <a:rPr lang="en-GB" smtClean="0"/>
              <a:t>2021.01.19</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024744-2ADB-4A9A-B7A2-DE18FF411C06}" type="slidenum">
              <a:rPr lang="en-GB" smtClean="0"/>
              <a:t>‹#›</a:t>
            </a:fld>
            <a:endParaRPr lang="en-GB"/>
          </a:p>
        </p:txBody>
      </p:sp>
    </p:spTree>
    <p:extLst>
      <p:ext uri="{BB962C8B-B14F-4D97-AF65-F5344CB8AC3E}">
        <p14:creationId xmlns:p14="http://schemas.microsoft.com/office/powerpoint/2010/main" val="379755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Hello and welcome to my talk on measuring distances to globular clusters using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variable stars!</a:t>
            </a:r>
          </a:p>
        </p:txBody>
      </p:sp>
      <p:sp>
        <p:nvSpPr>
          <p:cNvPr id="4" name="Slide Number Placeholder 3"/>
          <p:cNvSpPr>
            <a:spLocks noGrp="1"/>
          </p:cNvSpPr>
          <p:nvPr>
            <p:ph type="sldNum" sz="quarter" idx="5"/>
          </p:nvPr>
        </p:nvSpPr>
        <p:spPr/>
        <p:txBody>
          <a:bodyPr/>
          <a:lstStyle/>
          <a:p>
            <a:fld id="{21024744-2ADB-4A9A-B7A2-DE18FF411C06}" type="slidenum">
              <a:rPr lang="en-GB" smtClean="0"/>
              <a:t>1</a:t>
            </a:fld>
            <a:endParaRPr lang="en-GB"/>
          </a:p>
        </p:txBody>
      </p:sp>
    </p:spTree>
    <p:extLst>
      <p:ext uri="{BB962C8B-B14F-4D97-AF65-F5344CB8AC3E}">
        <p14:creationId xmlns:p14="http://schemas.microsoft.com/office/powerpoint/2010/main" val="11885975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 now move onto the methodology section!</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data from IRAC was pre-processed into what is known as basic calibrated data (BCD) frames which follows an established pipeline. This involves things like image reduction: such as corrections for pixel sensitivity and any biases; this was all done prior to receipt of the data.</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observations of the globular clusters involved 12 epochs in series, spread over a duration of the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with the longest period in the cluster and covered a region around 6by15 arcminutes around the centres.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Mosaic frames, which are a stitching together of BCDs, were created for each epoch by the project’s supervisor, resulting in the final data to be analysed.</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Master mosaic frames were also created, so let’s take a look at them</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10</a:t>
            </a:fld>
            <a:endParaRPr lang="en-GB"/>
          </a:p>
        </p:txBody>
      </p:sp>
    </p:spTree>
    <p:extLst>
      <p:ext uri="{BB962C8B-B14F-4D97-AF65-F5344CB8AC3E}">
        <p14:creationId xmlns:p14="http://schemas.microsoft.com/office/powerpoint/2010/main" val="41379971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Here’s the master mosaic frame for Palomar 5, indicating the channel 1 and 2 regions, with channel 1 overlaying channel 2. These are basically a median image using data from across all 12 epochs, which is particularly useful as it gives them a higher signal to noise ratio than the individual epoch frames.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 quick note on SNR: for the SMHASH program, the data were optimised for channel 1, which resulted in channel 2 having lower SNRs than channel 1, this is particularly noticed in the epoch frames.</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11</a:t>
            </a:fld>
            <a:endParaRPr lang="en-GB"/>
          </a:p>
        </p:txBody>
      </p:sp>
    </p:spTree>
    <p:extLst>
      <p:ext uri="{BB962C8B-B14F-4D97-AF65-F5344CB8AC3E}">
        <p14:creationId xmlns:p14="http://schemas.microsoft.com/office/powerpoint/2010/main" val="615886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is the master mosaic frame for Palomar 13, the other globular cluster analysed. It is of note this bright star on the right, which is just over an order of magnitude closer to us than the cluster, which particularly affected the channel 2 data for Pal 13.</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Both Pal 5 and Pal 13 exhibit long tidal streams as they are undergoing disruption by and accretion to the Milky way.</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master frames, owing to their higher SNR, were used to generate master source lists for use in the photometry…</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12</a:t>
            </a:fld>
            <a:endParaRPr lang="en-GB"/>
          </a:p>
        </p:txBody>
      </p:sp>
    </p:spTree>
    <p:extLst>
      <p:ext uri="{BB962C8B-B14F-4D97-AF65-F5344CB8AC3E}">
        <p14:creationId xmlns:p14="http://schemas.microsoft.com/office/powerpoint/2010/main" val="34562272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Photometry is the measurement of the amount of light, or flux, from an image produced by a camera or detector. There are two main methods of photometry considered:</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Aperture photometry: which is measuring the total amount of flux or data counts through an aperture drawn around the star: as shown by this inner radius in red here. The total amount of flux is also measured through an annulus region around the star, represented by this region bounded by the inner and outer radii: this value is the background flux and is subtracted from the total flux measured through the inner radius.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second method, PSF, involves building a model based on the image profiles of the point sources produced by the detector in order to determine their flux. The graph shows the idea of a PSF, depicting a point source in light blue and a Gaussian PSF model in maroon. This example one is just a basic Gaussian PSF, the PSF is dependent on the instrument or detector used.</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PSF was chosen due to its ability to handle crowded fields!</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13</a:t>
            </a:fld>
            <a:endParaRPr lang="en-GB"/>
          </a:p>
        </p:txBody>
      </p:sp>
    </p:spTree>
    <p:extLst>
      <p:ext uri="{BB962C8B-B14F-4D97-AF65-F5344CB8AC3E}">
        <p14:creationId xmlns:p14="http://schemas.microsoft.com/office/powerpoint/2010/main" val="3025604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Before obtaining flux values, the PSF model had to be built first, which follows this process: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 source detection algorithm with a high detection threshold value is used to detect candidate stars for the PSF model. The high threshold value is to ensure only the most well-sampled and high SNR stars are chosen. The PSF is then built and the candidate stars examined for defects such as nearby neighbours, blending (two unresolved stars or galaxies), or artifacts such as cosmic rays. These stars are removed and then the model rebuilt – if the model looks like a fair representation of a well-sampled Spitzer star: the model is used, an example of which shown for Pal 5 channel 1.</a:t>
            </a:r>
          </a:p>
        </p:txBody>
      </p:sp>
      <p:sp>
        <p:nvSpPr>
          <p:cNvPr id="4" name="Slide Number Placeholder 3"/>
          <p:cNvSpPr>
            <a:spLocks noGrp="1"/>
          </p:cNvSpPr>
          <p:nvPr>
            <p:ph type="sldNum" sz="quarter" idx="5"/>
          </p:nvPr>
        </p:nvSpPr>
        <p:spPr/>
        <p:txBody>
          <a:bodyPr/>
          <a:lstStyle/>
          <a:p>
            <a:fld id="{21024744-2ADB-4A9A-B7A2-DE18FF411C06}" type="slidenum">
              <a:rPr lang="en-GB" smtClean="0"/>
              <a:t>14</a:t>
            </a:fld>
            <a:endParaRPr lang="en-GB"/>
          </a:p>
        </p:txBody>
      </p:sp>
    </p:spTree>
    <p:extLst>
      <p:ext uri="{BB962C8B-B14F-4D97-AF65-F5344CB8AC3E}">
        <p14:creationId xmlns:p14="http://schemas.microsoft.com/office/powerpoint/2010/main" val="5468057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With the PSF model in hand, it’s time to do some photometry: this starts with the first epoch frame, and running the source detection algorithm with a threshold of around 6 standard deviations above the median value. The PSF model derived is then fit to the detected stars in order to obtain flux values. The detected stars are then subtracted from the image, leaving a residual image. Arriving at the junction there is a choice: to perform another iteration on the remaining stars in the residual image or to progress onto calculating apparent magnitudes. As Pal 5 and Pal 13 are relatively diffuse for globular clusters, only 2 iterations of photometry was required. Apparent magnitudes are then calculated from the flux values and the detected stars matched by their coordinates to the stars in the master source list mentioned before; the apparent magnitude data is then added to this list. Once complete, we advance to the next epoch frame and repeat the process until all 12 frames are analysed.</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15</a:t>
            </a:fld>
            <a:endParaRPr lang="en-GB"/>
          </a:p>
        </p:txBody>
      </p:sp>
    </p:spTree>
    <p:extLst>
      <p:ext uri="{BB962C8B-B14F-4D97-AF65-F5344CB8AC3E}">
        <p14:creationId xmlns:p14="http://schemas.microsoft.com/office/powerpoint/2010/main" val="2292814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Apparent magnitudes are calculated using the equation shown, covered back in 1</a:t>
            </a:r>
            <a:r>
              <a:rPr lang="en-GB" sz="1800" baseline="30000" dirty="0">
                <a:effectLst/>
                <a:latin typeface="Calibri" panose="020F0502020204030204" pitchFamily="34" charset="0"/>
                <a:ea typeface="Calibri" panose="020F0502020204030204" pitchFamily="34" charset="0"/>
                <a:cs typeface="Times New Roman" panose="02020603050405020304" pitchFamily="18" charset="0"/>
              </a:rPr>
              <a:t>st</a:t>
            </a:r>
            <a:r>
              <a:rPr lang="en-GB" sz="1800" dirty="0">
                <a:effectLst/>
                <a:latin typeface="Calibri" panose="020F0502020204030204" pitchFamily="34" charset="0"/>
                <a:ea typeface="Calibri" panose="020F0502020204030204" pitchFamily="34" charset="0"/>
                <a:cs typeface="Times New Roman" panose="02020603050405020304" pitchFamily="18" charset="0"/>
              </a:rPr>
              <a:t> or 2</a:t>
            </a:r>
            <a:r>
              <a:rPr lang="en-GB" sz="1800" baseline="30000" dirty="0">
                <a:effectLst/>
                <a:latin typeface="Calibri" panose="020F0502020204030204" pitchFamily="34" charset="0"/>
                <a:ea typeface="Calibri" panose="020F0502020204030204" pitchFamily="34" charset="0"/>
                <a:cs typeface="Times New Roman" panose="02020603050405020304" pitchFamily="18" charset="0"/>
              </a:rPr>
              <a:t>nd</a:t>
            </a:r>
            <a:r>
              <a:rPr lang="en-GB" sz="1800" dirty="0">
                <a:effectLst/>
                <a:latin typeface="Calibri" panose="020F0502020204030204" pitchFamily="34" charset="0"/>
                <a:ea typeface="Calibri" panose="020F0502020204030204" pitchFamily="34" charset="0"/>
                <a:cs typeface="Times New Roman" panose="02020603050405020304" pitchFamily="18" charset="0"/>
              </a:rPr>
              <a:t> year. The logarithm can be split up and a conversion factor put in place because IRAC measures surface brightness, not flux. This conversion factor converts between mega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Janskys</a:t>
            </a:r>
            <a:r>
              <a:rPr lang="en-GB" sz="1800" dirty="0">
                <a:effectLst/>
                <a:latin typeface="Calibri" panose="020F0502020204030204" pitchFamily="34" charset="0"/>
                <a:ea typeface="Calibri" panose="020F0502020204030204" pitchFamily="34" charset="0"/>
                <a:cs typeface="Times New Roman" panose="02020603050405020304" pitchFamily="18" charset="0"/>
              </a:rPr>
              <a:t> per steradian, to micro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Janskys</a:t>
            </a:r>
            <a:r>
              <a:rPr lang="en-GB" sz="1800" dirty="0">
                <a:effectLst/>
                <a:latin typeface="Calibri" panose="020F0502020204030204" pitchFamily="34" charset="0"/>
                <a:ea typeface="Calibri" panose="020F0502020204030204" pitchFamily="34" charset="0"/>
                <a:cs typeface="Times New Roman" panose="02020603050405020304" pitchFamily="18" charset="0"/>
              </a:rPr>
              <a:t> per pixel. This conversion factor can then be used to calculate a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zeropoint</a:t>
            </a:r>
            <a:r>
              <a:rPr lang="en-GB" sz="1800" dirty="0">
                <a:effectLst/>
                <a:latin typeface="Calibri" panose="020F0502020204030204" pitchFamily="34" charset="0"/>
                <a:ea typeface="Calibri" panose="020F0502020204030204" pitchFamily="34" charset="0"/>
                <a:cs typeface="Times New Roman" panose="02020603050405020304" pitchFamily="18" charset="0"/>
              </a:rPr>
              <a:t> ZP, for each channel, the details of which were provided in the cameras handbook.</a:t>
            </a:r>
          </a:p>
        </p:txBody>
      </p:sp>
      <p:sp>
        <p:nvSpPr>
          <p:cNvPr id="4" name="Slide Number Placeholder 3"/>
          <p:cNvSpPr>
            <a:spLocks noGrp="1"/>
          </p:cNvSpPr>
          <p:nvPr>
            <p:ph type="sldNum" sz="quarter" idx="5"/>
          </p:nvPr>
        </p:nvSpPr>
        <p:spPr/>
        <p:txBody>
          <a:bodyPr/>
          <a:lstStyle/>
          <a:p>
            <a:fld id="{21024744-2ADB-4A9A-B7A2-DE18FF411C06}" type="slidenum">
              <a:rPr lang="en-GB" smtClean="0"/>
              <a:t>16</a:t>
            </a:fld>
            <a:endParaRPr lang="en-GB"/>
          </a:p>
        </p:txBody>
      </p:sp>
    </p:spTree>
    <p:extLst>
      <p:ext uri="{BB962C8B-B14F-4D97-AF65-F5344CB8AC3E}">
        <p14:creationId xmlns:p14="http://schemas.microsoft.com/office/powerpoint/2010/main" val="27055459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known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Lyraes</a:t>
            </a:r>
            <a:r>
              <a:rPr lang="en-GB" sz="1800" dirty="0">
                <a:effectLst/>
                <a:latin typeface="Calibri" panose="020F0502020204030204" pitchFamily="34" charset="0"/>
                <a:ea typeface="Calibri" panose="020F0502020204030204" pitchFamily="34" charset="0"/>
                <a:cs typeface="Times New Roman" panose="02020603050405020304" pitchFamily="18" charset="0"/>
              </a:rPr>
              <a:t> in each channel for each cluster were extracted using catalogues of variable stars [1][2]. Light curves were plotted for each of these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stars. Light curves are useful for examining how a star’s magnitude varies with time and provides a visual check that the analysed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Lyraes</a:t>
            </a:r>
            <a:r>
              <a:rPr lang="en-GB" sz="1800" dirty="0">
                <a:effectLst/>
                <a:latin typeface="Calibri" panose="020F0502020204030204" pitchFamily="34" charset="0"/>
                <a:ea typeface="Calibri" panose="020F0502020204030204" pitchFamily="34" charset="0"/>
                <a:cs typeface="Times New Roman" panose="02020603050405020304" pitchFamily="18" charset="0"/>
              </a:rPr>
              <a:t> from our data do vary.</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time for each data point was converted into a phase to align each epoch and to make it easier to check that the periods join together smoothly as only 1 period of data was taken.</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 light curve for an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RRab</a:t>
            </a:r>
            <a:r>
              <a:rPr lang="en-GB" sz="1800" dirty="0">
                <a:effectLst/>
                <a:latin typeface="Calibri" panose="020F0502020204030204" pitchFamily="34" charset="0"/>
                <a:ea typeface="Calibri" panose="020F0502020204030204" pitchFamily="34" charset="0"/>
                <a:cs typeface="Times New Roman" panose="02020603050405020304" pitchFamily="18" charset="0"/>
              </a:rPr>
              <a:t> star in Pal 13 is provided.</a:t>
            </a:r>
          </a:p>
          <a:p>
            <a:pPr marL="0" marR="0" lvl="0" indent="0" algn="l" defTabSz="914400" rtl="0" eaLnBrk="1" fontAlgn="auto" latinLnBrk="0" hangingPunct="1">
              <a:lnSpc>
                <a:spcPct val="100000"/>
              </a:lnSpc>
              <a:spcBef>
                <a:spcPts val="0"/>
              </a:spcBef>
              <a:spcAft>
                <a:spcPts val="800"/>
              </a:spcAft>
              <a:buClrTx/>
              <a:buSzTx/>
              <a:buFontTx/>
              <a:buNone/>
              <a:tabLst/>
              <a:defRPr/>
            </a:pPr>
            <a:r>
              <a:rPr lang="en-GB" sz="1800" dirty="0">
                <a:effectLst/>
                <a:latin typeface="Calibri" panose="020F0502020204030204" pitchFamily="34" charset="0"/>
                <a:ea typeface="Calibri" panose="020F0502020204030204" pitchFamily="34" charset="0"/>
                <a:cs typeface="Times New Roman" panose="02020603050405020304" pitchFamily="18" charset="0"/>
              </a:rPr>
              <a:t>In order to calculate distances, an average apparent magnitude is required for each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This was obtained using an algorithm called GLOESS, a Gaussian local estimation algorithm, which calculates the time-averaged apparent magnitude, alongside it’s uncertainty by considering the photometric uncertainty, the uncertainty in the fit and the uncertainty for the dust extinction; dust extinction was corrected for by subtracting the extinction magnitude from the average apparent magnitude and those values were obtained from a dust map of the milky way.</a:t>
            </a:r>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17</a:t>
            </a:fld>
            <a:endParaRPr lang="en-GB"/>
          </a:p>
        </p:txBody>
      </p:sp>
    </p:spTree>
    <p:extLst>
      <p:ext uri="{BB962C8B-B14F-4D97-AF65-F5344CB8AC3E}">
        <p14:creationId xmlns:p14="http://schemas.microsoft.com/office/powerpoint/2010/main" val="301069555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 PL relation must be fit to the data in order to obtain distances. Calibrated PL relations for each IRAC channel were obtained from Neeley et al in 2019, as they contain the most recent RR </a:t>
            </a:r>
            <a:r>
              <a:rPr lang="en-GB" dirty="0" err="1"/>
              <a:t>Lyrae</a:t>
            </a:r>
            <a:r>
              <a:rPr lang="en-GB" dirty="0"/>
              <a:t> PL relations and have calibrations for both Spitzer IRAC channels. These calibrated PL relations, which are in ABSOLUTE magnitudes, take the form shown. So the PL relations fit to the data must follow the same mathematic form. The exact forms are shown below, and the values for the y-intercepts and gradients of the calibrated PL relations can now be unveiled, so we now know part of the puzzle. The next stage is to obtain the y-intercept values for the data, which is in APPARENT magnitudes, examples of which are shown for Pal 5 on the left by the solid lines.</a:t>
            </a:r>
          </a:p>
        </p:txBody>
      </p:sp>
      <p:sp>
        <p:nvSpPr>
          <p:cNvPr id="4" name="Slide Number Placeholder 3"/>
          <p:cNvSpPr>
            <a:spLocks noGrp="1"/>
          </p:cNvSpPr>
          <p:nvPr>
            <p:ph type="sldNum" sz="quarter" idx="5"/>
          </p:nvPr>
        </p:nvSpPr>
        <p:spPr/>
        <p:txBody>
          <a:bodyPr/>
          <a:lstStyle/>
          <a:p>
            <a:fld id="{21024744-2ADB-4A9A-B7A2-DE18FF411C06}" type="slidenum">
              <a:rPr lang="en-GB" smtClean="0"/>
              <a:t>18</a:t>
            </a:fld>
            <a:endParaRPr lang="en-GB"/>
          </a:p>
        </p:txBody>
      </p:sp>
    </p:spTree>
    <p:extLst>
      <p:ext uri="{BB962C8B-B14F-4D97-AF65-F5344CB8AC3E}">
        <p14:creationId xmlns:p14="http://schemas.microsoft.com/office/powerpoint/2010/main" val="41492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Before we fit the PL relations, the periods of the </a:t>
            </a:r>
            <a:r>
              <a:rPr lang="en-GB" dirty="0" err="1"/>
              <a:t>RRc</a:t>
            </a:r>
            <a:r>
              <a:rPr lang="en-GB" dirty="0"/>
              <a:t> type stars must be </a:t>
            </a:r>
            <a:r>
              <a:rPr lang="en-GB" dirty="0" err="1"/>
              <a:t>fundamentalised</a:t>
            </a:r>
            <a:r>
              <a:rPr lang="en-GB" dirty="0"/>
              <a:t> by using the equation given where </a:t>
            </a:r>
            <a:r>
              <a:rPr lang="en-GB" dirty="0" err="1"/>
              <a:t>Pfo</a:t>
            </a:r>
            <a:r>
              <a:rPr lang="en-GB" dirty="0"/>
              <a:t> is the first overtone period – this is done to enable comparisons between </a:t>
            </a:r>
            <a:r>
              <a:rPr lang="en-GB" dirty="0" err="1"/>
              <a:t>RRab</a:t>
            </a:r>
            <a:r>
              <a:rPr lang="en-GB" dirty="0"/>
              <a:t> and </a:t>
            </a:r>
            <a:r>
              <a:rPr lang="en-GB" dirty="0" err="1"/>
              <a:t>RRc</a:t>
            </a:r>
            <a:r>
              <a:rPr lang="en-GB" dirty="0"/>
              <a:t> stars using the same PL relation.</a:t>
            </a:r>
          </a:p>
          <a:p>
            <a:r>
              <a:rPr lang="en-GB" dirty="0"/>
              <a:t>The equations of these fitted PL relations, the maroon lines on these graphs shown above, which are the PL relations for Pal 13 in both channels, are shown below. The gradient of the calibrated PL relation is held fixed, but the intercept is left to vary – a naught.</a:t>
            </a:r>
          </a:p>
        </p:txBody>
      </p:sp>
      <p:sp>
        <p:nvSpPr>
          <p:cNvPr id="4" name="Slide Number Placeholder 3"/>
          <p:cNvSpPr>
            <a:spLocks noGrp="1"/>
          </p:cNvSpPr>
          <p:nvPr>
            <p:ph type="sldNum" sz="quarter" idx="5"/>
          </p:nvPr>
        </p:nvSpPr>
        <p:spPr/>
        <p:txBody>
          <a:bodyPr/>
          <a:lstStyle/>
          <a:p>
            <a:fld id="{21024744-2ADB-4A9A-B7A2-DE18FF411C06}" type="slidenum">
              <a:rPr lang="en-GB" smtClean="0"/>
              <a:t>19</a:t>
            </a:fld>
            <a:endParaRPr lang="en-GB"/>
          </a:p>
        </p:txBody>
      </p:sp>
    </p:spTree>
    <p:extLst>
      <p:ext uri="{BB962C8B-B14F-4D97-AF65-F5344CB8AC3E}">
        <p14:creationId xmlns:p14="http://schemas.microsoft.com/office/powerpoint/2010/main" val="897232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Measuring distances to objects within the universe is very difficult, mostly because we don’t have all the information directly available and to us on Earth, space looks as though it is a 2-D plane.</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image slideshow, using images made by Michael Murphy, in the bottom right demonstrates this issue, as the perspective changes it becomes clear all the individual balls are at greatly different distances from the original observation point.</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presentation will hopefully give some insight into how we can measure cosmological distances and why we might measure them.</a:t>
            </a:r>
          </a:p>
        </p:txBody>
      </p:sp>
      <p:sp>
        <p:nvSpPr>
          <p:cNvPr id="4" name="Slide Number Placeholder 3"/>
          <p:cNvSpPr>
            <a:spLocks noGrp="1"/>
          </p:cNvSpPr>
          <p:nvPr>
            <p:ph type="sldNum" sz="quarter" idx="5"/>
          </p:nvPr>
        </p:nvSpPr>
        <p:spPr/>
        <p:txBody>
          <a:bodyPr/>
          <a:lstStyle/>
          <a:p>
            <a:fld id="{21024744-2ADB-4A9A-B7A2-DE18FF411C06}" type="slidenum">
              <a:rPr lang="en-GB" smtClean="0"/>
              <a:t>2</a:t>
            </a:fld>
            <a:endParaRPr lang="en-GB"/>
          </a:p>
        </p:txBody>
      </p:sp>
    </p:spTree>
    <p:extLst>
      <p:ext uri="{BB962C8B-B14F-4D97-AF65-F5344CB8AC3E}">
        <p14:creationId xmlns:p14="http://schemas.microsoft.com/office/powerpoint/2010/main" val="39309743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y-intercepts of the fitted PL relations are obtained using a least-squares fit, but are illustrated by the blue dashed lines for the Pal 5 PL relations as shown in the figures. So consider again the distance modulus equation. By subtracting absolute magnitude from apparent magnitude, it is possible to find the distance in parsecs to the globular cluster. Substituting in the calibrated PL relations, big M, and the fitted PL relations, small m, the distance can be obtained from the difference between the y-intercepts, as shown.</a:t>
            </a:r>
          </a:p>
        </p:txBody>
      </p:sp>
      <p:sp>
        <p:nvSpPr>
          <p:cNvPr id="4" name="Slide Number Placeholder 3"/>
          <p:cNvSpPr>
            <a:spLocks noGrp="1"/>
          </p:cNvSpPr>
          <p:nvPr>
            <p:ph type="sldNum" sz="quarter" idx="5"/>
          </p:nvPr>
        </p:nvSpPr>
        <p:spPr/>
        <p:txBody>
          <a:bodyPr/>
          <a:lstStyle/>
          <a:p>
            <a:fld id="{21024744-2ADB-4A9A-B7A2-DE18FF411C06}" type="slidenum">
              <a:rPr lang="en-GB" smtClean="0"/>
              <a:t>20</a:t>
            </a:fld>
            <a:endParaRPr lang="en-GB"/>
          </a:p>
        </p:txBody>
      </p:sp>
    </p:spTree>
    <p:extLst>
      <p:ext uri="{BB962C8B-B14F-4D97-AF65-F5344CB8AC3E}">
        <p14:creationId xmlns:p14="http://schemas.microsoft.com/office/powerpoint/2010/main" val="4068152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are the distance results obtained for both Pal 5 and Pal 13 in kiloparsecs.</a:t>
            </a:r>
          </a:p>
          <a:p>
            <a:r>
              <a:rPr lang="en-GB" dirty="0"/>
              <a:t>The important results, the mean distance to each cluster is highlighted in bold: a distance of 20.37 kiloparsecs was obtained for Pal 5 and 24.23 kiloparsecs for Pal 13.</a:t>
            </a:r>
          </a:p>
          <a:p>
            <a:r>
              <a:rPr lang="en-GB" dirty="0"/>
              <a:t>The uncertainties have been split into two categories, random and systematic, due to the disparity between the two types of uncertainty, as seen in the table.</a:t>
            </a:r>
          </a:p>
          <a:p>
            <a:r>
              <a:rPr lang="en-GB" dirty="0"/>
              <a:t>The average distance was calculated as simply the mean between the two channels, and the average uncertainties were calculated in quadrature with respect to each channel. </a:t>
            </a:r>
          </a:p>
        </p:txBody>
      </p:sp>
      <p:sp>
        <p:nvSpPr>
          <p:cNvPr id="4" name="Slide Number Placeholder 3"/>
          <p:cNvSpPr>
            <a:spLocks noGrp="1"/>
          </p:cNvSpPr>
          <p:nvPr>
            <p:ph type="sldNum" sz="quarter" idx="5"/>
          </p:nvPr>
        </p:nvSpPr>
        <p:spPr/>
        <p:txBody>
          <a:bodyPr/>
          <a:lstStyle/>
          <a:p>
            <a:fld id="{21024744-2ADB-4A9A-B7A2-DE18FF411C06}" type="slidenum">
              <a:rPr lang="en-GB" smtClean="0"/>
              <a:t>21</a:t>
            </a:fld>
            <a:endParaRPr lang="en-GB"/>
          </a:p>
        </p:txBody>
      </p:sp>
    </p:spTree>
    <p:extLst>
      <p:ext uri="{BB962C8B-B14F-4D97-AF65-F5344CB8AC3E}">
        <p14:creationId xmlns:p14="http://schemas.microsoft.com/office/powerpoint/2010/main" val="36619793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table here represents the comparison between my results, shaded in light grey, and literature results, using independent methods, shown in either blue or red. The main important information has been emboldened.</a:t>
            </a:r>
          </a:p>
          <a:p>
            <a:r>
              <a:rPr lang="en-GB" dirty="0"/>
              <a:t>So for Pal 5: In the first paper, by Price-Whelan et al in 2019, obtained a value of 20.60 plus or minus 0.2, as an overall uncertainty, kiloparsecs for their distance to Pal 5. This agrees very well with all three values obtained in this project. However, the second paper, which has been highlighted red, by </a:t>
            </a:r>
            <a:r>
              <a:rPr lang="en-GB" dirty="0" err="1"/>
              <a:t>Kupper</a:t>
            </a:r>
            <a:r>
              <a:rPr lang="en-GB" dirty="0"/>
              <a:t>, is inconsistent with the results. This paper is based on a model of Pal 5 and it’s stream and as discussed by Price-Whelan et al in their paper, this result of 23.60 kiloparsecs was perhaps overestimated based on previous data. It is possible dust extinction was not taken into account here, and because dust causes a reddening effect, which essentially shifts the PL relation down, giving a larger distance. This perhaps highlights the advantages of mid-IR observations over optical or near-IR and so it will be interesting to see if updated models of Pal 5 and its dynamics will reflect these changes.</a:t>
            </a:r>
          </a:p>
          <a:p>
            <a:r>
              <a:rPr lang="en-GB" dirty="0"/>
              <a:t>And for Pal 13: There is very good agreement for both literature values here, given by Cote and Shipp in 2002 and 2020 respectively.</a:t>
            </a:r>
          </a:p>
          <a:p>
            <a:r>
              <a:rPr lang="en-GB" dirty="0"/>
              <a:t>Now an extra note on the Pal 13 values: there is a large difference between the channel 1 and channel 2 values, almost 1 kiloparsec difference – this is most likely due to the lower SNR in channel 2 but not only that there were only 3 RR </a:t>
            </a:r>
            <a:r>
              <a:rPr lang="en-GB" dirty="0" err="1"/>
              <a:t>Lyraes</a:t>
            </a:r>
            <a:r>
              <a:rPr lang="en-GB" dirty="0"/>
              <a:t> in channel 1 and 4 in channel 2, which is a very small sample.</a:t>
            </a:r>
          </a:p>
        </p:txBody>
      </p:sp>
      <p:sp>
        <p:nvSpPr>
          <p:cNvPr id="4" name="Slide Number Placeholder 3"/>
          <p:cNvSpPr>
            <a:spLocks noGrp="1"/>
          </p:cNvSpPr>
          <p:nvPr>
            <p:ph type="sldNum" sz="quarter" idx="5"/>
          </p:nvPr>
        </p:nvSpPr>
        <p:spPr/>
        <p:txBody>
          <a:bodyPr/>
          <a:lstStyle/>
          <a:p>
            <a:fld id="{21024744-2ADB-4A9A-B7A2-DE18FF411C06}" type="slidenum">
              <a:rPr lang="en-GB" smtClean="0"/>
              <a:t>22</a:t>
            </a:fld>
            <a:endParaRPr lang="en-GB"/>
          </a:p>
        </p:txBody>
      </p:sp>
    </p:spTree>
    <p:extLst>
      <p:ext uri="{BB962C8B-B14F-4D97-AF65-F5344CB8AC3E}">
        <p14:creationId xmlns:p14="http://schemas.microsoft.com/office/powerpoint/2010/main" val="119340007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uncertainties in the distance values obtained have been split into two main categories: random error, which accounted for around 25% of the overall uncertainty for both clusters and systematic error, which accounted for around 75% of the overall uncertainty.</a:t>
            </a:r>
          </a:p>
          <a:p>
            <a:r>
              <a:rPr lang="en-GB" dirty="0"/>
              <a:t>Random sources of error came from: the least squares fitting for the y intercept of the PL fit, the uncertainty in the calibrated PL relation’s y intercept and, by extension, photometric uncertainties in the apparent magnitudes caused by background noise, blending of the RR </a:t>
            </a:r>
            <a:r>
              <a:rPr lang="en-GB" dirty="0" err="1"/>
              <a:t>Lyraes</a:t>
            </a:r>
            <a:r>
              <a:rPr lang="en-GB" dirty="0"/>
              <a:t> (which was observed in one case) and crowding. These uncertainties are absorbed into the random error.</a:t>
            </a:r>
          </a:p>
          <a:p>
            <a:r>
              <a:rPr lang="en-GB" dirty="0"/>
              <a:t>Systematic sources, by far the main contributor of uncertainty, came from: the uncertainty in the gradient of the PL relation, as given in the Neeley et al 2019 paper, as well as the uncertainty in the y intercept of the calibrated PL relation</a:t>
            </a:r>
          </a:p>
        </p:txBody>
      </p:sp>
      <p:sp>
        <p:nvSpPr>
          <p:cNvPr id="4" name="Slide Number Placeholder 3"/>
          <p:cNvSpPr>
            <a:spLocks noGrp="1"/>
          </p:cNvSpPr>
          <p:nvPr>
            <p:ph type="sldNum" sz="quarter" idx="5"/>
          </p:nvPr>
        </p:nvSpPr>
        <p:spPr/>
        <p:txBody>
          <a:bodyPr/>
          <a:lstStyle/>
          <a:p>
            <a:fld id="{21024744-2ADB-4A9A-B7A2-DE18FF411C06}" type="slidenum">
              <a:rPr lang="en-GB" smtClean="0"/>
              <a:t>23</a:t>
            </a:fld>
            <a:endParaRPr lang="en-GB"/>
          </a:p>
        </p:txBody>
      </p:sp>
    </p:spTree>
    <p:extLst>
      <p:ext uri="{BB962C8B-B14F-4D97-AF65-F5344CB8AC3E}">
        <p14:creationId xmlns:p14="http://schemas.microsoft.com/office/powerpoint/2010/main" val="13661796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overall uncertainties in the mean distances to both Pal 5 and Pal 13 were around 10%, which is much higher than the anticipated 2% for the SMHASH program. So, why is this? The bulk of the uncertainty is caused by the uncertainty of the gradients, contributing to around 75% of the overall uncertainty. The uncertainties in the gradients themselves were around 14% of the values for bath channels. The PL relations in Neeley et al 2019 were based on Gaia parallax values, which came with large uncertainties themselves, and so improvements in these values which will come with future Gaia data releases could significantly improve the uncertainty in these distances.</a:t>
            </a:r>
          </a:p>
          <a:p>
            <a:r>
              <a:rPr lang="en-GB" dirty="0"/>
              <a:t>Other improvements can also be made by considering the metallicity of the RR </a:t>
            </a:r>
            <a:r>
              <a:rPr lang="en-GB" dirty="0" err="1"/>
              <a:t>Lyraes</a:t>
            </a:r>
            <a:r>
              <a:rPr lang="en-GB" dirty="0"/>
              <a:t> in the clusters using a period-luminosity-metallicity, PLZ, relation when that data becomes available in Gaia. Another improvement could perhaps come by including the RR </a:t>
            </a:r>
            <a:r>
              <a:rPr lang="en-GB" dirty="0" err="1"/>
              <a:t>Lyraes</a:t>
            </a:r>
            <a:r>
              <a:rPr lang="en-GB" dirty="0"/>
              <a:t> in the tidal streams of the clusters to increase the sample sizes.</a:t>
            </a:r>
          </a:p>
        </p:txBody>
      </p:sp>
      <p:sp>
        <p:nvSpPr>
          <p:cNvPr id="4" name="Slide Number Placeholder 3"/>
          <p:cNvSpPr>
            <a:spLocks noGrp="1"/>
          </p:cNvSpPr>
          <p:nvPr>
            <p:ph type="sldNum" sz="quarter" idx="5"/>
          </p:nvPr>
        </p:nvSpPr>
        <p:spPr/>
        <p:txBody>
          <a:bodyPr/>
          <a:lstStyle/>
          <a:p>
            <a:fld id="{21024744-2ADB-4A9A-B7A2-DE18FF411C06}" type="slidenum">
              <a:rPr lang="en-GB" smtClean="0"/>
              <a:t>24</a:t>
            </a:fld>
            <a:endParaRPr lang="en-GB"/>
          </a:p>
        </p:txBody>
      </p:sp>
    </p:spTree>
    <p:extLst>
      <p:ext uri="{BB962C8B-B14F-4D97-AF65-F5344CB8AC3E}">
        <p14:creationId xmlns:p14="http://schemas.microsoft.com/office/powerpoint/2010/main" val="43062779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work could be extended by applying the work to other globular clusters, such as the crowded IC4499 and also considering the metallicities of the samples if the data is available for that cluster.</a:t>
            </a:r>
          </a:p>
          <a:p>
            <a:r>
              <a:rPr lang="en-GB" dirty="0"/>
              <a:t>In terms of the field, improvements in Gaia parallax values could reduce the uncertainties in the PL relations, or just general improvements in PL relations for RR </a:t>
            </a:r>
            <a:r>
              <a:rPr lang="en-GB" dirty="0" err="1"/>
              <a:t>Lyraes</a:t>
            </a:r>
            <a:r>
              <a:rPr lang="en-GB" dirty="0"/>
              <a:t> would significantly decrease say, the error budget for determining the Hubble constant.</a:t>
            </a:r>
          </a:p>
          <a:p>
            <a:r>
              <a:rPr lang="en-GB" dirty="0"/>
              <a:t>It will hopefully be possible for uncertainties in the region of 2-3% or less to be achieved for the Hubble constant - as the cosmic distance ladder is climbed – and so more and more precise values could be obtained to resolve this inconsistency in values for the Hubble constant and in turn, significantly improve our understanding of the age, size and evolution of the universe!</a:t>
            </a:r>
          </a:p>
          <a:p>
            <a:endParaRPr lang="en-GB" dirty="0"/>
          </a:p>
          <a:p>
            <a:r>
              <a:rPr lang="en-GB" dirty="0"/>
              <a:t>Thank you for coming to my talk!</a:t>
            </a:r>
          </a:p>
          <a:p>
            <a:endParaRPr lang="en-GB" dirty="0"/>
          </a:p>
          <a:p>
            <a:r>
              <a:rPr lang="en-GB" dirty="0"/>
              <a:t>If time:</a:t>
            </a:r>
          </a:p>
          <a:p>
            <a:r>
              <a:rPr lang="en-GB" dirty="0"/>
              <a:t>Acknowledge: Dr Victoria Scowcroft, Miss Abigail </a:t>
            </a:r>
            <a:r>
              <a:rPr lang="en-GB" dirty="0" err="1"/>
              <a:t>Chown</a:t>
            </a:r>
            <a:r>
              <a:rPr lang="en-GB" dirty="0"/>
              <a:t> and Mr Jake Bird</a:t>
            </a:r>
          </a:p>
        </p:txBody>
      </p:sp>
      <p:sp>
        <p:nvSpPr>
          <p:cNvPr id="4" name="Slide Number Placeholder 3"/>
          <p:cNvSpPr>
            <a:spLocks noGrp="1"/>
          </p:cNvSpPr>
          <p:nvPr>
            <p:ph type="sldNum" sz="quarter" idx="5"/>
          </p:nvPr>
        </p:nvSpPr>
        <p:spPr/>
        <p:txBody>
          <a:bodyPr/>
          <a:lstStyle/>
          <a:p>
            <a:fld id="{21024744-2ADB-4A9A-B7A2-DE18FF411C06}" type="slidenum">
              <a:rPr lang="en-GB" smtClean="0"/>
              <a:t>25</a:t>
            </a:fld>
            <a:endParaRPr lang="en-GB"/>
          </a:p>
        </p:txBody>
      </p:sp>
    </p:spTree>
    <p:extLst>
      <p:ext uri="{BB962C8B-B14F-4D97-AF65-F5344CB8AC3E}">
        <p14:creationId xmlns:p14="http://schemas.microsoft.com/office/powerpoint/2010/main" val="12112005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Observations taken as part of two key programs: SMHASH, the spitzer merger and shape of the galactic halo program and CRRP, the Carnegie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program, were used in for this project.</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SMHASH’s main aims are to investigate the Milky Way’s merger history and to construct a 3D map of the Milky Way, mainly it’s halo, by using mid-infrared wavelength observations of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stars.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SMHASH uses observations as part of its complementary program, CRRP, which primarily studies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stars in the Milky Way.</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programs are therefore reliant on accurate distance measurements and are within the research scope of this project, and our supervisor’s research interests as part of the Astrophysics research group here at Bath.</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3</a:t>
            </a:fld>
            <a:endParaRPr lang="en-GB"/>
          </a:p>
        </p:txBody>
      </p:sp>
    </p:spTree>
    <p:extLst>
      <p:ext uri="{BB962C8B-B14F-4D97-AF65-F5344CB8AC3E}">
        <p14:creationId xmlns:p14="http://schemas.microsoft.com/office/powerpoint/2010/main" val="11800736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 few brief facts about the Spitzer space telescope:</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telescope was in operation for just under 17 years, far outliving it’s planned mission duration of 2.5 to 5 years.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main instrument of interest is the Infrared Array Camera, IRAC. This camera contains an array of 4 detectors, each most sensitive to slightly different wavelengths of light: 3.6 microns up to 8 microns as shown.</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two larger waveband camera required cooling, supplied by a cryogen, which ran out in 2009 resulting in just the 3.6 and 4.5 micron cameras operational; signalling the start of the Warm Mission.</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4</a:t>
            </a:fld>
            <a:endParaRPr lang="en-GB"/>
          </a:p>
        </p:txBody>
      </p:sp>
    </p:spTree>
    <p:extLst>
      <p:ext uri="{BB962C8B-B14F-4D97-AF65-F5344CB8AC3E}">
        <p14:creationId xmlns:p14="http://schemas.microsoft.com/office/powerpoint/2010/main" val="2935517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variable stars are a type of variable star whose luminosity varies with periods of around a few hours up to a day. These stars belong to Population II which means they’re relatively old, greater than 10 billion years, slightly less massive than our Sun, about 0.5 to 0.8 solar masses and have low overall metallicities.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Hertzsprung-Russell diagram shows where these stars reside, just off the main sequence, on the instability strip, which is home to several other types of pulsating variables, such as Cepheids.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are particularly abundant residents within globular clusters in the Milky Way galaxy, making these stars particularly useful for study – especially as they’re what are known as standard candles. Standard candles are essentially markers to calibrate distances to cosmological objects!</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5</a:t>
            </a:fld>
            <a:endParaRPr lang="en-GB"/>
          </a:p>
        </p:txBody>
      </p:sp>
    </p:spTree>
    <p:extLst>
      <p:ext uri="{BB962C8B-B14F-4D97-AF65-F5344CB8AC3E}">
        <p14:creationId xmlns:p14="http://schemas.microsoft.com/office/powerpoint/2010/main" val="21944101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are three main types of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a:t>
            </a:r>
            <a:br>
              <a:rPr lang="en-GB" sz="1800" dirty="0">
                <a:effectLst/>
                <a:latin typeface="Calibri" panose="020F0502020204030204" pitchFamily="34" charset="0"/>
                <a:ea typeface="Calibri" panose="020F0502020204030204" pitchFamily="34" charset="0"/>
                <a:cs typeface="Times New Roman" panose="02020603050405020304" pitchFamily="18" charset="0"/>
              </a:rPr>
            </a:br>
            <a:r>
              <a:rPr lang="en-GB" sz="1800" dirty="0" err="1">
                <a:effectLst/>
                <a:latin typeface="Calibri" panose="020F0502020204030204" pitchFamily="34" charset="0"/>
                <a:ea typeface="Calibri" panose="020F0502020204030204" pitchFamily="34" charset="0"/>
                <a:cs typeface="Times New Roman" panose="02020603050405020304" pitchFamily="18" charset="0"/>
              </a:rPr>
              <a:t>RRab</a:t>
            </a:r>
            <a:r>
              <a:rPr lang="en-GB" sz="1800" dirty="0">
                <a:effectLst/>
                <a:latin typeface="Calibri" panose="020F0502020204030204" pitchFamily="34" charset="0"/>
                <a:ea typeface="Calibri" panose="020F0502020204030204" pitchFamily="34" charset="0"/>
                <a:cs typeface="Times New Roman" panose="02020603050405020304" pitchFamily="18" charset="0"/>
              </a:rPr>
              <a:t> types, which pulsate in the fundamental mode and characterised by larger amplitudes and longer pulsation periods: a typical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RRab</a:t>
            </a:r>
            <a:r>
              <a:rPr lang="en-GB" sz="1800" dirty="0">
                <a:effectLst/>
                <a:latin typeface="Calibri" panose="020F0502020204030204" pitchFamily="34" charset="0"/>
                <a:ea typeface="Calibri" panose="020F0502020204030204" pitchFamily="34" charset="0"/>
                <a:cs typeface="Times New Roman" panose="02020603050405020304" pitchFamily="18" charset="0"/>
              </a:rPr>
              <a:t> light curve is shown at the top.</a:t>
            </a:r>
          </a:p>
          <a:p>
            <a:pPr>
              <a:spcAft>
                <a:spcPts val="800"/>
              </a:spcAft>
            </a:pPr>
            <a:r>
              <a:rPr lang="en-GB" sz="1800" dirty="0" err="1">
                <a:effectLst/>
                <a:latin typeface="Calibri" panose="020F0502020204030204" pitchFamily="34" charset="0"/>
                <a:ea typeface="Calibri" panose="020F0502020204030204" pitchFamily="34" charset="0"/>
                <a:cs typeface="Times New Roman" panose="02020603050405020304" pitchFamily="18" charset="0"/>
              </a:rPr>
              <a:t>RRc</a:t>
            </a:r>
            <a:r>
              <a:rPr lang="en-GB" sz="1800" dirty="0">
                <a:effectLst/>
                <a:latin typeface="Calibri" panose="020F0502020204030204" pitchFamily="34" charset="0"/>
                <a:ea typeface="Calibri" panose="020F0502020204030204" pitchFamily="34" charset="0"/>
                <a:cs typeface="Times New Roman" panose="02020603050405020304" pitchFamily="18" charset="0"/>
              </a:rPr>
              <a:t> types, which pulsate in the first overtone and typically have smaller amplitudes and shorter periods – the bottom light curve shows a typical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RRc</a:t>
            </a:r>
            <a:r>
              <a:rPr lang="en-GB" sz="1800" dirty="0">
                <a:effectLst/>
                <a:latin typeface="Calibri" panose="020F0502020204030204" pitchFamily="34" charset="0"/>
                <a:ea typeface="Calibri" panose="020F0502020204030204" pitchFamily="34" charset="0"/>
                <a:cs typeface="Times New Roman" panose="02020603050405020304" pitchFamily="18" charset="0"/>
              </a:rPr>
              <a:t> type star, which is more symmetrical and sinusoidal than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RRab</a:t>
            </a:r>
            <a:r>
              <a:rPr lang="en-GB" sz="1800" dirty="0">
                <a:effectLst/>
                <a:latin typeface="Calibri" panose="020F0502020204030204" pitchFamily="34" charset="0"/>
                <a:ea typeface="Calibri" panose="020F0502020204030204" pitchFamily="34" charset="0"/>
                <a:cs typeface="Times New Roman" panose="02020603050405020304" pitchFamily="18" charset="0"/>
              </a:rPr>
              <a:t> types.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A final type,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RRd</a:t>
            </a:r>
            <a:r>
              <a:rPr lang="en-GB" sz="1800" dirty="0">
                <a:effectLst/>
                <a:latin typeface="Calibri" panose="020F0502020204030204" pitchFamily="34" charset="0"/>
                <a:ea typeface="Calibri" panose="020F0502020204030204" pitchFamily="34" charset="0"/>
                <a:cs typeface="Times New Roman" panose="02020603050405020304" pitchFamily="18" charset="0"/>
              </a:rPr>
              <a:t>, pulsates in both the fundamental and first overtone modes simultaneously. </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6</a:t>
            </a:fld>
            <a:endParaRPr lang="en-GB"/>
          </a:p>
        </p:txBody>
      </p:sp>
    </p:spTree>
    <p:extLst>
      <p:ext uri="{BB962C8B-B14F-4D97-AF65-F5344CB8AC3E}">
        <p14:creationId xmlns:p14="http://schemas.microsoft.com/office/powerpoint/2010/main" val="19554880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Previous work on pulsating variables has often focused on Cepheid variables. These are similar to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Lyraes</a:t>
            </a:r>
            <a:r>
              <a:rPr lang="en-GB" sz="1800" dirty="0">
                <a:effectLst/>
                <a:latin typeface="Calibri" panose="020F0502020204030204" pitchFamily="34" charset="0"/>
                <a:ea typeface="Calibri" panose="020F0502020204030204" pitchFamily="34" charset="0"/>
                <a:cs typeface="Times New Roman" panose="02020603050405020304" pitchFamily="18" charset="0"/>
              </a:rPr>
              <a:t> but are younger, brighter and have longer pulsation periods, on the order of weeks. In 1908, Henrietta Swan Leavitt discovered the Leavitt law, which is the relationship between a Cepheid’s absolute magnitude and its period of pulsation.</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These are known as period-luminosity relations or PL relations.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PL relation shown is the original Cepheid PL relation published in 1912, to give an idea on what a PL relation is, how they look and their history because they’re integral to finding distances to objects!</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Cepheids, being brighter have been used in the past to calculate distances on cosmological scales but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Lyraes</a:t>
            </a:r>
            <a:r>
              <a:rPr lang="en-GB" sz="1800" dirty="0">
                <a:effectLst/>
                <a:latin typeface="Calibri" panose="020F0502020204030204" pitchFamily="34" charset="0"/>
                <a:ea typeface="Calibri" panose="020F0502020204030204" pitchFamily="34" charset="0"/>
                <a:cs typeface="Times New Roman" panose="02020603050405020304" pitchFamily="18" charset="0"/>
              </a:rPr>
              <a:t> could provide some advantages over Cepheids, mainly due to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PL relations having less dispersion (or scatter) about them.</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PL relations are dependent on the type of variable star being studied, but generally have a form similar to the one shown. These can then be related to distance in parsecs using the distance modulus, provided you have apparent magnitudes for the stars in the sample.</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7</a:t>
            </a:fld>
            <a:endParaRPr lang="en-GB"/>
          </a:p>
        </p:txBody>
      </p:sp>
    </p:spTree>
    <p:extLst>
      <p:ext uri="{BB962C8B-B14F-4D97-AF65-F5344CB8AC3E}">
        <p14:creationId xmlns:p14="http://schemas.microsoft.com/office/powerpoint/2010/main" val="16242473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leads us to the cosmic distance ladder, which is a process of using cosmological distances at different scales in order to calibrate the distances of cosmological objects. The ultimate aim of the cosmic distance ladder is to determine accurate values for the Hubble constant.</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There are two main routes in the diagram: the previously well climbed Cepheid route, following the green boxes on the right as well as an independent route on the left hand side, using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Lyraes</a:t>
            </a:r>
            <a:r>
              <a:rPr lang="en-GB" sz="1800" dirty="0">
                <a:effectLst/>
                <a:latin typeface="Calibri" panose="020F0502020204030204" pitchFamily="34" charset="0"/>
                <a:ea typeface="Calibri" panose="020F0502020204030204" pitchFamily="34" charset="0"/>
                <a:cs typeface="Times New Roman" panose="02020603050405020304" pitchFamily="18" charset="0"/>
              </a:rPr>
              <a:t>. The general hope in the field is that this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a:t>
            </a:r>
            <a:r>
              <a:rPr lang="en-GB" sz="1800" dirty="0">
                <a:effectLst/>
                <a:latin typeface="Calibri" panose="020F0502020204030204" pitchFamily="34" charset="0"/>
                <a:ea typeface="Calibri" panose="020F0502020204030204" pitchFamily="34" charset="0"/>
                <a:cs typeface="Times New Roman" panose="02020603050405020304" pitchFamily="18" charset="0"/>
              </a:rPr>
              <a:t> route will obtain more accurate values for the Hubble constant. </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We’re starting around the bottom rung of the ladder: globular cluster RR </a:t>
            </a:r>
            <a:r>
              <a:rPr lang="en-GB" sz="1800" dirty="0" err="1">
                <a:effectLst/>
                <a:latin typeface="Calibri" panose="020F0502020204030204" pitchFamily="34" charset="0"/>
                <a:ea typeface="Calibri" panose="020F0502020204030204" pitchFamily="34" charset="0"/>
                <a:cs typeface="Times New Roman" panose="02020603050405020304" pitchFamily="18" charset="0"/>
              </a:rPr>
              <a:t>lyraes</a:t>
            </a:r>
            <a:r>
              <a:rPr lang="en-GB" sz="1800" dirty="0">
                <a:effectLst/>
                <a:latin typeface="Calibri" panose="020F0502020204030204" pitchFamily="34" charset="0"/>
                <a:ea typeface="Calibri" panose="020F0502020204030204" pitchFamily="34" charset="0"/>
                <a:cs typeface="Times New Roman" panose="02020603050405020304" pitchFamily="18" charset="0"/>
              </a:rPr>
              <a:t> and each rung provides more information for progression onto the next one, gradually increasing in distance.</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8</a:t>
            </a:fld>
            <a:endParaRPr lang="en-GB"/>
          </a:p>
        </p:txBody>
      </p:sp>
    </p:spTree>
    <p:extLst>
      <p:ext uri="{BB962C8B-B14F-4D97-AF65-F5344CB8AC3E}">
        <p14:creationId xmlns:p14="http://schemas.microsoft.com/office/powerpoint/2010/main" val="7814856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Determinations for the Hubble constant appear to be inconsistent depending on the approach used to obtain it. Values of around 73.5 kilometres per second per mega parsec have been found using the Cepheid distance ladder, where as values of 70.5 kilometres per second per mega parsec have been found using the cosmic microwave background, as shown in the diagram.</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The issue is that even though in the past 15 years uncertainties have been gradually decreasing, the disagreement remains, but by using a completely independent route using RRLs, a resolution can be found to this disagreement and provide accuracies down to 2 or 3%.</a:t>
            </a:r>
          </a:p>
          <a:p>
            <a:pPr>
              <a:spcAft>
                <a:spcPts val="800"/>
              </a:spcAft>
            </a:pPr>
            <a:r>
              <a:rPr lang="en-GB" sz="1800" dirty="0">
                <a:effectLst/>
                <a:latin typeface="Calibri" panose="020F0502020204030204" pitchFamily="34" charset="0"/>
                <a:ea typeface="Calibri" panose="020F0502020204030204" pitchFamily="34" charset="0"/>
                <a:cs typeface="Times New Roman" panose="02020603050405020304" pitchFamily="18" charset="0"/>
              </a:rPr>
              <a:t>This has exciting implications on our understanding of the Universe, particularly in confirming details regarding its age, size and evolution.</a:t>
            </a:r>
          </a:p>
          <a:p>
            <a:endParaRPr lang="en-GB" dirty="0"/>
          </a:p>
        </p:txBody>
      </p:sp>
      <p:sp>
        <p:nvSpPr>
          <p:cNvPr id="4" name="Slide Number Placeholder 3"/>
          <p:cNvSpPr>
            <a:spLocks noGrp="1"/>
          </p:cNvSpPr>
          <p:nvPr>
            <p:ph type="sldNum" sz="quarter" idx="5"/>
          </p:nvPr>
        </p:nvSpPr>
        <p:spPr/>
        <p:txBody>
          <a:bodyPr/>
          <a:lstStyle/>
          <a:p>
            <a:fld id="{21024744-2ADB-4A9A-B7A2-DE18FF411C06}" type="slidenum">
              <a:rPr lang="en-GB" smtClean="0"/>
              <a:t>9</a:t>
            </a:fld>
            <a:endParaRPr lang="en-GB"/>
          </a:p>
        </p:txBody>
      </p:sp>
    </p:spTree>
    <p:extLst>
      <p:ext uri="{BB962C8B-B14F-4D97-AF65-F5344CB8AC3E}">
        <p14:creationId xmlns:p14="http://schemas.microsoft.com/office/powerpoint/2010/main" val="2779620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4B1110D-519A-4EF5-89A5-35AD4089DEEE}" type="datetime2">
              <a:rPr lang="en-US" smtClean="0"/>
              <a:t>Tuesday, January 19, 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6473967"/>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68F7F9-D3E0-4C87-AB48-D75B335FACFA}" type="datetime2">
              <a:rPr lang="en-US" smtClean="0"/>
              <a:t>Tuesday, January 19, 2021</a:t>
            </a:fld>
            <a:endParaRPr lang="en-US" dirty="0">
              <a:latin typeface="+mn-lt"/>
            </a:endParaRPr>
          </a:p>
        </p:txBody>
      </p:sp>
      <p:sp>
        <p:nvSpPr>
          <p:cNvPr id="5" name="Footer Placeholder 4"/>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21257881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B066C95-320E-4221-AAAB-9BDD6493817F}" type="datetime2">
              <a:rPr lang="en-US" smtClean="0"/>
              <a:t>Tuesday, January 19, 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3887740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B068C51-6D49-4605-8F3C-2DAD8BB397CD}" type="datetime2">
              <a:rPr lang="en-US" smtClean="0"/>
              <a:t>Tuesday, January 19, 2021</a:t>
            </a:fld>
            <a:endParaRPr lang="en-US" dirty="0">
              <a:latin typeface="+mn-lt"/>
            </a:endParaRPr>
          </a:p>
        </p:txBody>
      </p:sp>
      <p:sp>
        <p:nvSpPr>
          <p:cNvPr id="5" name="Footer Placeholder 4"/>
          <p:cNvSpPr>
            <a:spLocks noGrp="1"/>
          </p:cNvSpPr>
          <p:nvPr>
            <p:ph type="ftr" sz="quarter" idx="11"/>
          </p:nvPr>
        </p:nvSpPr>
        <p:spPr/>
        <p:txBody>
          <a:bodyPr/>
          <a:lstStyle/>
          <a:p>
            <a:r>
              <a:rPr lang="en-US"/>
              <a:t>Sample Footer Text</a:t>
            </a:r>
            <a:endParaRPr lang="en-US" dirty="0">
              <a:latin typeface="+mn-lt"/>
            </a:endParaRPr>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118220414"/>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397B892-FC23-4A59-A985-700A558A2831}" type="datetime2">
              <a:rPr lang="en-US" smtClean="0"/>
              <a:t>Tuesday, January 19, 2021</a:t>
            </a:fld>
            <a:endParaRPr lang="en-US" dirty="0"/>
          </a:p>
        </p:txBody>
      </p:sp>
      <p:sp>
        <p:nvSpPr>
          <p:cNvPr id="5" name="Footer Placeholder 4"/>
          <p:cNvSpPr>
            <a:spLocks noGrp="1"/>
          </p:cNvSpPr>
          <p:nvPr>
            <p:ph type="ftr" sz="quarter" idx="11"/>
          </p:nvPr>
        </p:nvSpPr>
        <p:spPr/>
        <p:txBody>
          <a:bodyPr/>
          <a:lstStyle/>
          <a:p>
            <a:r>
              <a:rPr lang="en-US"/>
              <a:t>Sample Footer Text</a:t>
            </a:r>
            <a:endParaRPr lang="en-US" dirty="0"/>
          </a:p>
        </p:txBody>
      </p:sp>
      <p:sp>
        <p:nvSpPr>
          <p:cNvPr id="6" name="Slide Number Placeholder 5"/>
          <p:cNvSpPr>
            <a:spLocks noGrp="1"/>
          </p:cNvSpPr>
          <p:nvPr>
            <p:ph type="sldNum" sz="quarter" idx="12"/>
          </p:nvPr>
        </p:nvSpPr>
        <p:spPr/>
        <p:txBody>
          <a:bodyPr/>
          <a:lstStyle/>
          <a:p>
            <a:fld id="{63F9D384-533B-4C4E-B660-F861AA07D173}" type="slidenum">
              <a:rPr lang="en-US" smtClean="0"/>
              <a:pPr/>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840270"/>
      </p:ext>
    </p:extLst>
  </p:cSld>
  <p:clrMapOvr>
    <a:masterClrMapping/>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A1C33FA-06F4-46B8-B85E-8077FFA1ECD3}" type="datetime2">
              <a:rPr lang="en-US" smtClean="0"/>
              <a:t>Tuesday, January 19,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313026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AE1C6DCC-8CF2-4A8C-B792-FAD174A46E8C}" type="datetime2">
              <a:rPr lang="en-US" smtClean="0"/>
              <a:t>Tuesday, January 19, 2021</a:t>
            </a:fld>
            <a:endParaRPr lang="en-US" dirty="0"/>
          </a:p>
        </p:txBody>
      </p:sp>
      <p:sp>
        <p:nvSpPr>
          <p:cNvPr id="8" name="Footer Placeholder 7"/>
          <p:cNvSpPr>
            <a:spLocks noGrp="1"/>
          </p:cNvSpPr>
          <p:nvPr>
            <p:ph type="ftr" sz="quarter" idx="11"/>
          </p:nvPr>
        </p:nvSpPr>
        <p:spPr/>
        <p:txBody>
          <a:bodyPr/>
          <a:lstStyle/>
          <a:p>
            <a:r>
              <a:rPr lang="en-US"/>
              <a:t>Sample Footer Text</a:t>
            </a:r>
            <a:endParaRPr lang="en-US" dirty="0"/>
          </a:p>
        </p:txBody>
      </p:sp>
      <p:sp>
        <p:nvSpPr>
          <p:cNvPr id="9" name="Slide Number Placeholder 8"/>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3875940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B5134AF-4C2B-4803-8963-C871E62683C5}" type="datetime2">
              <a:rPr lang="en-US" smtClean="0"/>
              <a:t>Tuesday, January 19, 2021</a:t>
            </a:fld>
            <a:endParaRPr lang="en-US" dirty="0">
              <a:latin typeface="+mn-lt"/>
            </a:endParaRPr>
          </a:p>
        </p:txBody>
      </p:sp>
      <p:sp>
        <p:nvSpPr>
          <p:cNvPr id="4" name="Footer Placeholder 3"/>
          <p:cNvSpPr>
            <a:spLocks noGrp="1"/>
          </p:cNvSpPr>
          <p:nvPr>
            <p:ph type="ftr" sz="quarter" idx="11"/>
          </p:nvPr>
        </p:nvSpPr>
        <p:spPr/>
        <p:txBody>
          <a:bodyPr/>
          <a:lstStyle/>
          <a:p>
            <a:r>
              <a:rPr lang="en-US"/>
              <a:t>Sample Footer Text</a:t>
            </a:r>
            <a:endParaRPr lang="en-US" dirty="0">
              <a:latin typeface="+mn-lt"/>
            </a:endParaRPr>
          </a:p>
        </p:txBody>
      </p:sp>
      <p:sp>
        <p:nvSpPr>
          <p:cNvPr id="5" name="Slide Number Placeholder 4"/>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37230542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72C0CE15-0D79-4AA0-AC90-A6531C4353B4}" type="datetime2">
              <a:rPr lang="en-US" smtClean="0"/>
              <a:t>Tuesday, January 19, 2021</a:t>
            </a:fld>
            <a:endParaRPr lang="en-US" dirty="0">
              <a:latin typeface="+mn-lt"/>
            </a:endParaRPr>
          </a:p>
        </p:txBody>
      </p:sp>
      <p:sp>
        <p:nvSpPr>
          <p:cNvPr id="8" name="Footer Placeholder 7"/>
          <p:cNvSpPr>
            <a:spLocks noGrp="1"/>
          </p:cNvSpPr>
          <p:nvPr>
            <p:ph type="ftr" sz="quarter" idx="11"/>
          </p:nvPr>
        </p:nvSpPr>
        <p:spPr/>
        <p:txBody>
          <a:bodyPr/>
          <a:lstStyle>
            <a:lvl1pPr>
              <a:defRPr>
                <a:solidFill>
                  <a:srgbClr val="FFFFFF"/>
                </a:solidFill>
              </a:defRPr>
            </a:lvl1pPr>
          </a:lstStyle>
          <a:p>
            <a:r>
              <a:rPr lang="en-US"/>
              <a:t>Sample Footer Text</a:t>
            </a:r>
            <a:endParaRPr lang="en-US" dirty="0">
              <a:latin typeface="+mn-lt"/>
            </a:endParaRPr>
          </a:p>
        </p:txBody>
      </p:sp>
      <p:sp>
        <p:nvSpPr>
          <p:cNvPr id="9" name="Slide Number Placeholder 8"/>
          <p:cNvSpPr>
            <a:spLocks noGrp="1"/>
          </p:cNvSpPr>
          <p:nvPr>
            <p:ph type="sldNum" sz="quarter" idx="12"/>
          </p:nvPr>
        </p:nvSpPr>
        <p:spPr/>
        <p:txBody>
          <a:bodyPr/>
          <a:lstStyle/>
          <a:p>
            <a:fld id="{63F9D384-533B-4C4E-B660-F861AA07D173}" type="slidenum">
              <a:rPr lang="en-US" smtClean="0"/>
              <a:pPr/>
              <a:t>‹#›</a:t>
            </a:fld>
            <a:endParaRPr lang="en-US" dirty="0">
              <a:latin typeface="+mn-lt"/>
            </a:endParaRPr>
          </a:p>
        </p:txBody>
      </p:sp>
    </p:spTree>
    <p:extLst>
      <p:ext uri="{BB962C8B-B14F-4D97-AF65-F5344CB8AC3E}">
        <p14:creationId xmlns:p14="http://schemas.microsoft.com/office/powerpoint/2010/main" val="2822477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DC9F815C-09AC-4CD4-A2A3-4B185F9079BD}" type="datetime2">
              <a:rPr lang="en-US" smtClean="0"/>
              <a:t>Tuesday, January 19, 2021</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r>
              <a:rPr lang="en-US"/>
              <a:t>Sample Footer Text</a:t>
            </a:r>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1967218379"/>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2A57E074-54E7-4A8D-ACDB-CB3B4764F373}" type="datetime2">
              <a:rPr lang="en-US" smtClean="0"/>
              <a:t>Tuesday, January 19, 2021</a:t>
            </a:fld>
            <a:endParaRPr lang="en-US" dirty="0"/>
          </a:p>
        </p:txBody>
      </p:sp>
      <p:sp>
        <p:nvSpPr>
          <p:cNvPr id="6" name="Footer Placeholder 5"/>
          <p:cNvSpPr>
            <a:spLocks noGrp="1"/>
          </p:cNvSpPr>
          <p:nvPr>
            <p:ph type="ftr" sz="quarter" idx="11"/>
          </p:nvPr>
        </p:nvSpPr>
        <p:spPr/>
        <p:txBody>
          <a:bodyPr/>
          <a:lstStyle/>
          <a:p>
            <a:r>
              <a:rPr lang="en-US"/>
              <a:t>Sample Footer Text</a:t>
            </a:r>
            <a:endParaRPr lang="en-US" dirty="0"/>
          </a:p>
        </p:txBody>
      </p:sp>
      <p:sp>
        <p:nvSpPr>
          <p:cNvPr id="7" name="Slide Number Placeholder 6"/>
          <p:cNvSpPr>
            <a:spLocks noGrp="1"/>
          </p:cNvSpPr>
          <p:nvPr>
            <p:ph type="sldNum" sz="quarter" idx="12"/>
          </p:nvPr>
        </p:nvSpPr>
        <p:spPr/>
        <p:txBody>
          <a:bodyPr/>
          <a:lstStyle/>
          <a:p>
            <a:fld id="{63F9D384-533B-4C4E-B660-F861AA07D173}" type="slidenum">
              <a:rPr lang="en-US" smtClean="0"/>
              <a:pPr/>
              <a:t>‹#›</a:t>
            </a:fld>
            <a:endParaRPr lang="en-US" dirty="0"/>
          </a:p>
        </p:txBody>
      </p:sp>
    </p:spTree>
    <p:extLst>
      <p:ext uri="{BB962C8B-B14F-4D97-AF65-F5344CB8AC3E}">
        <p14:creationId xmlns:p14="http://schemas.microsoft.com/office/powerpoint/2010/main" val="12841078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D49F2609-72E8-489B-AFDC-9D400AB04138}" type="datetime2">
              <a:rPr lang="en-US" smtClean="0"/>
              <a:t>Tuesday, January 19, 2021</a:t>
            </a:fld>
            <a:endParaRPr lang="en-US" dirty="0">
              <a:latin typeface="+mn-lt"/>
            </a:endParaRPr>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r>
              <a:rPr lang="en-US"/>
              <a:t>Sample Footer Text</a:t>
            </a:r>
            <a:endParaRPr lang="en-US" dirty="0">
              <a:latin typeface="+mn-lt"/>
            </a:endParaRPr>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63F9D384-533B-4C4E-B660-F861AA07D173}" type="slidenum">
              <a:rPr lang="en-US" smtClean="0"/>
              <a:pPr/>
              <a:t>‹#›</a:t>
            </a:fld>
            <a:endParaRPr lang="en-US" dirty="0">
              <a:latin typeface="+mn-lt"/>
            </a:endParaRPr>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927731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31.png"/><Relationship Id="rId5" Type="http://schemas.openxmlformats.org/officeDocument/2006/relationships/image" Target="../media/image2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3" Type="http://schemas.openxmlformats.org/officeDocument/2006/relationships/image" Target="../media/image240.png"/><Relationship Id="rId7" Type="http://schemas.openxmlformats.org/officeDocument/2006/relationships/image" Target="../media/image28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250.png"/></Relationships>
</file>

<file path=ppt/slides/_rels/slide22.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40.sv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png"/><Relationship Id="rId9" Type="http://schemas.openxmlformats.org/officeDocument/2006/relationships/image" Target="../media/image43.png"/></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gif"/></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9.jpg"/></Relationships>
</file>

<file path=ppt/slides/_rels/slide8.xml.rels><?xml version="1.0" encoding="UTF-8" standalone="yes"?>
<Relationships xmlns="http://schemas.openxmlformats.org/package/2006/relationships"><Relationship Id="rId3" Type="http://schemas.openxmlformats.org/officeDocument/2006/relationships/image" Target="../media/image10.jfi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4804D4-15A7-4AE6-8FF8-D66EF75FBE14}"/>
              </a:ext>
            </a:extLst>
          </p:cNvPr>
          <p:cNvSpPr>
            <a:spLocks noGrp="1"/>
          </p:cNvSpPr>
          <p:nvPr>
            <p:ph type="ctrTitle"/>
          </p:nvPr>
        </p:nvSpPr>
        <p:spPr/>
        <p:txBody>
          <a:bodyPr/>
          <a:lstStyle/>
          <a:p>
            <a:r>
              <a:rPr lang="en-GB" dirty="0">
                <a:solidFill>
                  <a:schemeClr val="tx1"/>
                </a:solidFill>
              </a:rPr>
              <a:t>Distances to Globular Clusters using RR </a:t>
            </a:r>
            <a:r>
              <a:rPr lang="en-GB" dirty="0" err="1">
                <a:solidFill>
                  <a:schemeClr val="tx1"/>
                </a:solidFill>
              </a:rPr>
              <a:t>Lyrae</a:t>
            </a:r>
            <a:r>
              <a:rPr lang="en-GB" dirty="0">
                <a:solidFill>
                  <a:schemeClr val="tx1"/>
                </a:solidFill>
              </a:rPr>
              <a:t> Variable Stars</a:t>
            </a:r>
          </a:p>
        </p:txBody>
      </p:sp>
      <p:sp>
        <p:nvSpPr>
          <p:cNvPr id="3" name="Subtitle 2">
            <a:extLst>
              <a:ext uri="{FF2B5EF4-FFF2-40B4-BE49-F238E27FC236}">
                <a16:creationId xmlns:a16="http://schemas.microsoft.com/office/drawing/2014/main" id="{B5DFA0A4-F18E-491B-9306-70EF1B464D97}"/>
              </a:ext>
            </a:extLst>
          </p:cNvPr>
          <p:cNvSpPr>
            <a:spLocks noGrp="1"/>
          </p:cNvSpPr>
          <p:nvPr>
            <p:ph type="subTitle" idx="1"/>
          </p:nvPr>
        </p:nvSpPr>
        <p:spPr/>
        <p:txBody>
          <a:bodyPr>
            <a:normAutofit/>
          </a:bodyPr>
          <a:lstStyle/>
          <a:p>
            <a:r>
              <a:rPr lang="en-GB" dirty="0">
                <a:solidFill>
                  <a:schemeClr val="tx1"/>
                </a:solidFill>
              </a:rPr>
              <a:t>By: Luke Bischoff</a:t>
            </a:r>
          </a:p>
          <a:p>
            <a:r>
              <a:rPr lang="en-GB" dirty="0">
                <a:solidFill>
                  <a:schemeClr val="tx1"/>
                </a:solidFill>
              </a:rPr>
              <a:t>Supervisor: </a:t>
            </a:r>
            <a:r>
              <a:rPr lang="en-GB" dirty="0" err="1">
                <a:solidFill>
                  <a:schemeClr val="tx1"/>
                </a:solidFill>
              </a:rPr>
              <a:t>dr</a:t>
            </a:r>
            <a:r>
              <a:rPr lang="en-GB" dirty="0">
                <a:solidFill>
                  <a:schemeClr val="tx1"/>
                </a:solidFill>
              </a:rPr>
              <a:t> Victoria </a:t>
            </a:r>
            <a:r>
              <a:rPr lang="en-GB" dirty="0" err="1">
                <a:solidFill>
                  <a:schemeClr val="tx1"/>
                </a:solidFill>
              </a:rPr>
              <a:t>scowcroft</a:t>
            </a:r>
            <a:endParaRPr lang="en-GB" dirty="0">
              <a:solidFill>
                <a:schemeClr val="tx1"/>
              </a:solidFill>
            </a:endParaRPr>
          </a:p>
        </p:txBody>
      </p:sp>
      <p:sp>
        <p:nvSpPr>
          <p:cNvPr id="4" name="Slide Number Placeholder 3">
            <a:extLst>
              <a:ext uri="{FF2B5EF4-FFF2-40B4-BE49-F238E27FC236}">
                <a16:creationId xmlns:a16="http://schemas.microsoft.com/office/drawing/2014/main" id="{0A259749-81B3-4A67-B3C3-0283B4C5CCB5}"/>
              </a:ext>
            </a:extLst>
          </p:cNvPr>
          <p:cNvSpPr>
            <a:spLocks noGrp="1"/>
          </p:cNvSpPr>
          <p:nvPr>
            <p:ph type="sldNum" sz="quarter" idx="12"/>
          </p:nvPr>
        </p:nvSpPr>
        <p:spPr/>
        <p:txBody>
          <a:bodyPr/>
          <a:lstStyle/>
          <a:p>
            <a:fld id="{63F9D384-533B-4C4E-B660-F861AA07D173}" type="slidenum">
              <a:rPr lang="en-US" smtClean="0"/>
              <a:pPr/>
              <a:t>1</a:t>
            </a:fld>
            <a:endParaRPr lang="en-US" dirty="0"/>
          </a:p>
        </p:txBody>
      </p:sp>
    </p:spTree>
    <p:extLst>
      <p:ext uri="{BB962C8B-B14F-4D97-AF65-F5344CB8AC3E}">
        <p14:creationId xmlns:p14="http://schemas.microsoft.com/office/powerpoint/2010/main" val="30591101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81BAF-BA50-49A4-96DA-07D157FB1533}"/>
              </a:ext>
            </a:extLst>
          </p:cNvPr>
          <p:cNvSpPr>
            <a:spLocks noGrp="1"/>
          </p:cNvSpPr>
          <p:nvPr>
            <p:ph type="title"/>
          </p:nvPr>
        </p:nvSpPr>
        <p:spPr/>
        <p:txBody>
          <a:bodyPr/>
          <a:lstStyle/>
          <a:p>
            <a:r>
              <a:rPr lang="en-GB" dirty="0">
                <a:solidFill>
                  <a:schemeClr val="tx1"/>
                </a:solidFill>
              </a:rPr>
              <a:t>Data selection</a:t>
            </a:r>
          </a:p>
        </p:txBody>
      </p:sp>
      <p:sp>
        <p:nvSpPr>
          <p:cNvPr id="3" name="Content Placeholder 2">
            <a:extLst>
              <a:ext uri="{FF2B5EF4-FFF2-40B4-BE49-F238E27FC236}">
                <a16:creationId xmlns:a16="http://schemas.microsoft.com/office/drawing/2014/main" id="{DBB1F44F-0B05-4557-9679-152A27EFFF9E}"/>
              </a:ext>
            </a:extLst>
          </p:cNvPr>
          <p:cNvSpPr>
            <a:spLocks noGrp="1"/>
          </p:cNvSpPr>
          <p:nvPr>
            <p:ph idx="1"/>
          </p:nvPr>
        </p:nvSpPr>
        <p:spPr>
          <a:xfrm>
            <a:off x="1097280" y="1845734"/>
            <a:ext cx="10058400" cy="4158826"/>
          </a:xfrm>
        </p:spPr>
        <p:txBody>
          <a:bodyPr/>
          <a:lstStyle/>
          <a:p>
            <a:pPr marL="0" indent="0">
              <a:buClrTx/>
              <a:buNone/>
            </a:pPr>
            <a:r>
              <a:rPr lang="en-GB" u="sng" dirty="0">
                <a:solidFill>
                  <a:schemeClr val="tx1"/>
                </a:solidFill>
              </a:rPr>
              <a:t>Data information:</a:t>
            </a:r>
          </a:p>
          <a:p>
            <a:pPr>
              <a:buClrTx/>
              <a:buFont typeface="Arial" panose="020B0604020202020204" pitchFamily="34" charset="0"/>
              <a:buChar char="•"/>
            </a:pPr>
            <a:r>
              <a:rPr lang="en-GB" dirty="0">
                <a:solidFill>
                  <a:schemeClr val="tx1"/>
                </a:solidFill>
              </a:rPr>
              <a:t>Regions of around 6×15 arcminutes around the centre of globular clusters</a:t>
            </a:r>
          </a:p>
          <a:p>
            <a:pPr>
              <a:buClrTx/>
              <a:buFont typeface="Arial" panose="020B0604020202020204" pitchFamily="34" charset="0"/>
              <a:buChar char="•"/>
            </a:pPr>
            <a:r>
              <a:rPr lang="en-GB" dirty="0">
                <a:solidFill>
                  <a:schemeClr val="tx1"/>
                </a:solidFill>
              </a:rPr>
              <a:t>Data obtained in both the 3.6 </a:t>
            </a:r>
            <a:r>
              <a:rPr lang="el-GR" dirty="0">
                <a:solidFill>
                  <a:schemeClr val="tx1"/>
                </a:solidFill>
              </a:rPr>
              <a:t>μ</a:t>
            </a:r>
            <a:r>
              <a:rPr lang="en-GB" dirty="0">
                <a:solidFill>
                  <a:schemeClr val="tx1"/>
                </a:solidFill>
              </a:rPr>
              <a:t>m (channel 1) and 4.5 </a:t>
            </a:r>
            <a:r>
              <a:rPr lang="el-GR" dirty="0">
                <a:solidFill>
                  <a:schemeClr val="tx1"/>
                </a:solidFill>
              </a:rPr>
              <a:t>μ</a:t>
            </a:r>
            <a:r>
              <a:rPr lang="en-GB" dirty="0">
                <a:solidFill>
                  <a:schemeClr val="tx1"/>
                </a:solidFill>
              </a:rPr>
              <a:t>m (channel 2) wavebands</a:t>
            </a:r>
          </a:p>
          <a:p>
            <a:pPr>
              <a:buClrTx/>
              <a:buFont typeface="Arial" panose="020B0604020202020204" pitchFamily="34" charset="0"/>
              <a:buChar char="•"/>
            </a:pPr>
            <a:r>
              <a:rPr lang="en-GB" dirty="0">
                <a:solidFill>
                  <a:schemeClr val="tx1"/>
                </a:solidFill>
              </a:rPr>
              <a:t>12 epochs of data taken over at least one full cycle for the longest period RRL in the cluster</a:t>
            </a:r>
          </a:p>
          <a:p>
            <a:pPr marL="0" indent="0">
              <a:buClrTx/>
              <a:buNone/>
            </a:pPr>
            <a:endParaRPr lang="en-GB" sz="1050" dirty="0">
              <a:solidFill>
                <a:schemeClr val="tx1"/>
              </a:solidFill>
            </a:endParaRPr>
          </a:p>
          <a:p>
            <a:pPr marL="0" indent="0">
              <a:buClrTx/>
              <a:buNone/>
            </a:pPr>
            <a:r>
              <a:rPr lang="en-GB" u="sng" dirty="0">
                <a:solidFill>
                  <a:schemeClr val="tx1"/>
                </a:solidFill>
              </a:rPr>
              <a:t>Data processing:</a:t>
            </a:r>
          </a:p>
          <a:p>
            <a:pPr>
              <a:buClrTx/>
              <a:buFont typeface="Arial" panose="020B0604020202020204" pitchFamily="34" charset="0"/>
              <a:buChar char="•"/>
            </a:pPr>
            <a:r>
              <a:rPr lang="en-GB" dirty="0">
                <a:solidFill>
                  <a:schemeClr val="tx1"/>
                </a:solidFill>
              </a:rPr>
              <a:t>Raw data pre-processed into basic calibrated data (BCD) frames to reduce images</a:t>
            </a:r>
          </a:p>
          <a:p>
            <a:pPr>
              <a:buClrTx/>
              <a:buFont typeface="Arial" panose="020B0604020202020204" pitchFamily="34" charset="0"/>
              <a:buChar char="•"/>
            </a:pPr>
            <a:r>
              <a:rPr lang="en-GB" dirty="0">
                <a:solidFill>
                  <a:schemeClr val="tx1"/>
                </a:solidFill>
              </a:rPr>
              <a:t>Epoch mosaic frames for each channel created by project supervisor</a:t>
            </a:r>
          </a:p>
          <a:p>
            <a:pPr>
              <a:buClrTx/>
              <a:buFont typeface="Arial" panose="020B0604020202020204" pitchFamily="34" charset="0"/>
              <a:buChar char="•"/>
            </a:pPr>
            <a:r>
              <a:rPr lang="en-GB" dirty="0">
                <a:solidFill>
                  <a:schemeClr val="tx1"/>
                </a:solidFill>
              </a:rPr>
              <a:t>Master mosaic frames also created – these have a higher SNR</a:t>
            </a:r>
          </a:p>
        </p:txBody>
      </p:sp>
      <p:sp>
        <p:nvSpPr>
          <p:cNvPr id="4" name="Slide Number Placeholder 3">
            <a:extLst>
              <a:ext uri="{FF2B5EF4-FFF2-40B4-BE49-F238E27FC236}">
                <a16:creationId xmlns:a16="http://schemas.microsoft.com/office/drawing/2014/main" id="{48D746A9-46CC-49C6-A166-211708D2D774}"/>
              </a:ext>
            </a:extLst>
          </p:cNvPr>
          <p:cNvSpPr>
            <a:spLocks noGrp="1"/>
          </p:cNvSpPr>
          <p:nvPr>
            <p:ph type="sldNum" sz="quarter" idx="12"/>
          </p:nvPr>
        </p:nvSpPr>
        <p:spPr/>
        <p:txBody>
          <a:bodyPr/>
          <a:lstStyle/>
          <a:p>
            <a:fld id="{63F9D384-533B-4C4E-B660-F861AA07D173}" type="slidenum">
              <a:rPr lang="en-US" smtClean="0"/>
              <a:pPr/>
              <a:t>10</a:t>
            </a:fld>
            <a:endParaRPr lang="en-US" dirty="0">
              <a:latin typeface="+mn-lt"/>
            </a:endParaRPr>
          </a:p>
        </p:txBody>
      </p:sp>
      <p:sp>
        <p:nvSpPr>
          <p:cNvPr id="6" name="Footer Placeholder 5">
            <a:extLst>
              <a:ext uri="{FF2B5EF4-FFF2-40B4-BE49-F238E27FC236}">
                <a16:creationId xmlns:a16="http://schemas.microsoft.com/office/drawing/2014/main" id="{6E996CB5-9647-4321-A1CD-91D7ED132988}"/>
              </a:ext>
            </a:extLst>
          </p:cNvPr>
          <p:cNvSpPr>
            <a:spLocks noGrp="1"/>
          </p:cNvSpPr>
          <p:nvPr>
            <p:ph type="ftr" sz="quarter" idx="11"/>
          </p:nvPr>
        </p:nvSpPr>
        <p:spPr/>
        <p:txBody>
          <a:bodyPr/>
          <a:lstStyle/>
          <a:p>
            <a:r>
              <a:rPr lang="en-US"/>
              <a:t>METHODOLOGY</a:t>
            </a:r>
            <a:endParaRPr lang="en-US" dirty="0">
              <a:latin typeface="+mn-lt"/>
            </a:endParaRPr>
          </a:p>
        </p:txBody>
      </p:sp>
    </p:spTree>
    <p:extLst>
      <p:ext uri="{BB962C8B-B14F-4D97-AF65-F5344CB8AC3E}">
        <p14:creationId xmlns:p14="http://schemas.microsoft.com/office/powerpoint/2010/main" val="499380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08CB-D23C-4339-AA64-423F09DB368B}"/>
              </a:ext>
            </a:extLst>
          </p:cNvPr>
          <p:cNvSpPr>
            <a:spLocks noGrp="1"/>
          </p:cNvSpPr>
          <p:nvPr>
            <p:ph type="title"/>
          </p:nvPr>
        </p:nvSpPr>
        <p:spPr/>
        <p:txBody>
          <a:bodyPr/>
          <a:lstStyle/>
          <a:p>
            <a:r>
              <a:rPr lang="en-GB" dirty="0">
                <a:solidFill>
                  <a:schemeClr val="tx1"/>
                </a:solidFill>
              </a:rPr>
              <a:t>Master mosaic frames (Palomar 5)</a:t>
            </a:r>
          </a:p>
        </p:txBody>
      </p:sp>
      <p:sp>
        <p:nvSpPr>
          <p:cNvPr id="4" name="Slide Number Placeholder 3">
            <a:extLst>
              <a:ext uri="{FF2B5EF4-FFF2-40B4-BE49-F238E27FC236}">
                <a16:creationId xmlns:a16="http://schemas.microsoft.com/office/drawing/2014/main" id="{C1A29B7B-69C4-4BC5-BCCB-0F3C7C9F66D9}"/>
              </a:ext>
            </a:extLst>
          </p:cNvPr>
          <p:cNvSpPr>
            <a:spLocks noGrp="1"/>
          </p:cNvSpPr>
          <p:nvPr>
            <p:ph type="sldNum" sz="quarter" idx="12"/>
          </p:nvPr>
        </p:nvSpPr>
        <p:spPr/>
        <p:txBody>
          <a:bodyPr/>
          <a:lstStyle/>
          <a:p>
            <a:fld id="{63F9D384-533B-4C4E-B660-F861AA07D173}" type="slidenum">
              <a:rPr lang="en-US" smtClean="0"/>
              <a:pPr/>
              <a:t>11</a:t>
            </a:fld>
            <a:endParaRPr lang="en-US" dirty="0">
              <a:latin typeface="+mn-lt"/>
            </a:endParaRPr>
          </a:p>
        </p:txBody>
      </p:sp>
      <p:sp>
        <p:nvSpPr>
          <p:cNvPr id="7" name="Footer Placeholder 6">
            <a:extLst>
              <a:ext uri="{FF2B5EF4-FFF2-40B4-BE49-F238E27FC236}">
                <a16:creationId xmlns:a16="http://schemas.microsoft.com/office/drawing/2014/main" id="{89E37110-7472-4B6D-A3F6-D6A2ABBC2D20}"/>
              </a:ext>
            </a:extLst>
          </p:cNvPr>
          <p:cNvSpPr>
            <a:spLocks noGrp="1"/>
          </p:cNvSpPr>
          <p:nvPr>
            <p:ph type="ftr" sz="quarter" idx="11"/>
          </p:nvPr>
        </p:nvSpPr>
        <p:spPr/>
        <p:txBody>
          <a:bodyPr/>
          <a:lstStyle/>
          <a:p>
            <a:r>
              <a:rPr lang="en-US"/>
              <a:t>METHODOLOGY</a:t>
            </a:r>
            <a:endParaRPr lang="en-US" dirty="0">
              <a:latin typeface="+mn-lt"/>
            </a:endParaRPr>
          </a:p>
        </p:txBody>
      </p:sp>
      <p:sp>
        <p:nvSpPr>
          <p:cNvPr id="13" name="TextBox 12">
            <a:extLst>
              <a:ext uri="{FF2B5EF4-FFF2-40B4-BE49-F238E27FC236}">
                <a16:creationId xmlns:a16="http://schemas.microsoft.com/office/drawing/2014/main" id="{BE4EF69C-E84D-4EFD-A659-5D6D31263CA0}"/>
              </a:ext>
            </a:extLst>
          </p:cNvPr>
          <p:cNvSpPr txBox="1"/>
          <p:nvPr/>
        </p:nvSpPr>
        <p:spPr>
          <a:xfrm>
            <a:off x="1096485" y="5979489"/>
            <a:ext cx="9989520" cy="369332"/>
          </a:xfrm>
          <a:prstGeom prst="rect">
            <a:avLst/>
          </a:prstGeom>
          <a:noFill/>
        </p:spPr>
        <p:txBody>
          <a:bodyPr wrap="square" rtlCol="0">
            <a:spAutoFit/>
          </a:bodyPr>
          <a:lstStyle/>
          <a:p>
            <a:r>
              <a:rPr lang="en-GB" dirty="0"/>
              <a:t>Example of both channel 1 and channel 2 master mosaic frames (aligned, channel 1 overlaying channel 2)</a:t>
            </a:r>
          </a:p>
        </p:txBody>
      </p:sp>
      <p:sp>
        <p:nvSpPr>
          <p:cNvPr id="14" name="TextBox 13">
            <a:extLst>
              <a:ext uri="{FF2B5EF4-FFF2-40B4-BE49-F238E27FC236}">
                <a16:creationId xmlns:a16="http://schemas.microsoft.com/office/drawing/2014/main" id="{EC8774F8-C90B-49A0-9CB6-F923600FFB38}"/>
              </a:ext>
            </a:extLst>
          </p:cNvPr>
          <p:cNvSpPr txBox="1"/>
          <p:nvPr/>
        </p:nvSpPr>
        <p:spPr>
          <a:xfrm>
            <a:off x="3465512" y="5574372"/>
            <a:ext cx="1581944" cy="307777"/>
          </a:xfrm>
          <a:prstGeom prst="rect">
            <a:avLst/>
          </a:prstGeom>
          <a:noFill/>
        </p:spPr>
        <p:txBody>
          <a:bodyPr wrap="square" rtlCol="0">
            <a:spAutoFit/>
          </a:bodyPr>
          <a:lstStyle/>
          <a:p>
            <a:r>
              <a:rPr lang="en-GB" sz="1400" dirty="0">
                <a:solidFill>
                  <a:srgbClr val="C00000"/>
                </a:solidFill>
              </a:rPr>
              <a:t>Channel 1 (3.6 </a:t>
            </a:r>
            <a:r>
              <a:rPr lang="el-GR" sz="1400" dirty="0">
                <a:solidFill>
                  <a:srgbClr val="C00000"/>
                </a:solidFill>
              </a:rPr>
              <a:t>μ</a:t>
            </a:r>
            <a:r>
              <a:rPr lang="en-GB" sz="1400" dirty="0">
                <a:solidFill>
                  <a:srgbClr val="C00000"/>
                </a:solidFill>
              </a:rPr>
              <a:t>m)</a:t>
            </a:r>
          </a:p>
        </p:txBody>
      </p:sp>
      <p:sp>
        <p:nvSpPr>
          <p:cNvPr id="15" name="TextBox 14">
            <a:extLst>
              <a:ext uri="{FF2B5EF4-FFF2-40B4-BE49-F238E27FC236}">
                <a16:creationId xmlns:a16="http://schemas.microsoft.com/office/drawing/2014/main" id="{FD9720FE-FF65-4BC3-807D-2F7974F6DADB}"/>
              </a:ext>
            </a:extLst>
          </p:cNvPr>
          <p:cNvSpPr txBox="1"/>
          <p:nvPr/>
        </p:nvSpPr>
        <p:spPr>
          <a:xfrm>
            <a:off x="7805073" y="5573252"/>
            <a:ext cx="1581944" cy="307777"/>
          </a:xfrm>
          <a:prstGeom prst="rect">
            <a:avLst/>
          </a:prstGeom>
          <a:noFill/>
        </p:spPr>
        <p:txBody>
          <a:bodyPr wrap="square" rtlCol="0">
            <a:spAutoFit/>
          </a:bodyPr>
          <a:lstStyle/>
          <a:p>
            <a:r>
              <a:rPr lang="en-GB" sz="1400" dirty="0">
                <a:solidFill>
                  <a:schemeClr val="accent1">
                    <a:lumMod val="50000"/>
                  </a:schemeClr>
                </a:solidFill>
              </a:rPr>
              <a:t>Channel 2 (4.5 </a:t>
            </a:r>
            <a:r>
              <a:rPr lang="el-GR" sz="1400" dirty="0">
                <a:solidFill>
                  <a:schemeClr val="accent1">
                    <a:lumMod val="50000"/>
                  </a:schemeClr>
                </a:solidFill>
              </a:rPr>
              <a:t>μ</a:t>
            </a:r>
            <a:r>
              <a:rPr lang="en-GB" sz="1400" dirty="0">
                <a:solidFill>
                  <a:schemeClr val="accent1">
                    <a:lumMod val="50000"/>
                  </a:schemeClr>
                </a:solidFill>
              </a:rPr>
              <a:t>m)</a:t>
            </a:r>
          </a:p>
        </p:txBody>
      </p:sp>
      <p:cxnSp>
        <p:nvCxnSpPr>
          <p:cNvPr id="17" name="Straight Connector 16">
            <a:extLst>
              <a:ext uri="{FF2B5EF4-FFF2-40B4-BE49-F238E27FC236}">
                <a16:creationId xmlns:a16="http://schemas.microsoft.com/office/drawing/2014/main" id="{445D9BDA-5535-495B-B6D0-2A3296B1E9A0}"/>
              </a:ext>
            </a:extLst>
          </p:cNvPr>
          <p:cNvCxnSpPr>
            <a:cxnSpLocks/>
          </p:cNvCxnSpPr>
          <p:nvPr/>
        </p:nvCxnSpPr>
        <p:spPr>
          <a:xfrm flipV="1">
            <a:off x="1096486" y="5538949"/>
            <a:ext cx="6708587" cy="2648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5451E3-DB81-4651-AC00-DFD59EFCDAC4}"/>
              </a:ext>
            </a:extLst>
          </p:cNvPr>
          <p:cNvCxnSpPr>
            <a:cxnSpLocks/>
          </p:cNvCxnSpPr>
          <p:nvPr/>
        </p:nvCxnSpPr>
        <p:spPr>
          <a:xfrm flipV="1">
            <a:off x="4447093" y="5448303"/>
            <a:ext cx="6708587" cy="26489"/>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F25422-C88D-4721-ADA7-7AAC7249241C}"/>
              </a:ext>
            </a:extLst>
          </p:cNvPr>
          <p:cNvCxnSpPr>
            <a:cxnSpLocks/>
          </p:cNvCxnSpPr>
          <p:nvPr/>
        </p:nvCxnSpPr>
        <p:spPr>
          <a:xfrm>
            <a:off x="1104106" y="5348449"/>
            <a:ext cx="0" cy="2219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2A2A6B-34E3-4B19-B229-3A8703D33271}"/>
              </a:ext>
            </a:extLst>
          </p:cNvPr>
          <p:cNvCxnSpPr>
            <a:cxnSpLocks/>
          </p:cNvCxnSpPr>
          <p:nvPr/>
        </p:nvCxnSpPr>
        <p:spPr>
          <a:xfrm>
            <a:off x="7808212" y="5317972"/>
            <a:ext cx="0" cy="2219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2F00BF-31A1-49BC-808F-50A8A9E6A61B}"/>
              </a:ext>
            </a:extLst>
          </p:cNvPr>
          <p:cNvCxnSpPr>
            <a:cxnSpLocks/>
          </p:cNvCxnSpPr>
          <p:nvPr/>
        </p:nvCxnSpPr>
        <p:spPr>
          <a:xfrm>
            <a:off x="4452332" y="5256218"/>
            <a:ext cx="0" cy="22195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BCBADA9-783F-44C5-9ADB-B43F8EA6C161}"/>
              </a:ext>
            </a:extLst>
          </p:cNvPr>
          <p:cNvCxnSpPr>
            <a:cxnSpLocks/>
          </p:cNvCxnSpPr>
          <p:nvPr/>
        </p:nvCxnSpPr>
        <p:spPr>
          <a:xfrm>
            <a:off x="11153299" y="5235095"/>
            <a:ext cx="0" cy="22195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9165CB-3212-4A66-8995-D1B546097001}"/>
              </a:ext>
            </a:extLst>
          </p:cNvPr>
          <p:cNvCxnSpPr>
            <a:cxnSpLocks/>
          </p:cNvCxnSpPr>
          <p:nvPr/>
        </p:nvCxnSpPr>
        <p:spPr>
          <a:xfrm>
            <a:off x="4256484" y="5546092"/>
            <a:ext cx="0" cy="6875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C81075-A4D9-4094-B09D-FA5D27D2970D}"/>
              </a:ext>
            </a:extLst>
          </p:cNvPr>
          <p:cNvCxnSpPr>
            <a:cxnSpLocks/>
          </p:cNvCxnSpPr>
          <p:nvPr/>
        </p:nvCxnSpPr>
        <p:spPr>
          <a:xfrm flipV="1">
            <a:off x="8596045" y="5448300"/>
            <a:ext cx="0" cy="169402"/>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92A5E74-A4F1-4E7B-9F5A-80710CFF0FA9}"/>
              </a:ext>
            </a:extLst>
          </p:cNvPr>
          <p:cNvGrpSpPr/>
          <p:nvPr/>
        </p:nvGrpSpPr>
        <p:grpSpPr>
          <a:xfrm>
            <a:off x="1097280" y="1798320"/>
            <a:ext cx="10060781" cy="3550129"/>
            <a:chOff x="849086" y="2022877"/>
            <a:chExt cx="9607816" cy="3180792"/>
          </a:xfrm>
        </p:grpSpPr>
        <p:pic>
          <p:nvPicPr>
            <p:cNvPr id="11" name="Picture 10" descr="A picture containing text, tree, outdoor&#10;&#10;Description automatically generated">
              <a:extLst>
                <a:ext uri="{FF2B5EF4-FFF2-40B4-BE49-F238E27FC236}">
                  <a16:creationId xmlns:a16="http://schemas.microsoft.com/office/drawing/2014/main" id="{99158FA6-C4BD-4046-A4AF-3414695346C9}"/>
                </a:ext>
              </a:extLst>
            </p:cNvPr>
            <p:cNvPicPr>
              <a:picLocks noChangeAspect="1"/>
            </p:cNvPicPr>
            <p:nvPr/>
          </p:nvPicPr>
          <p:blipFill rotWithShape="1">
            <a:blip r:embed="rId3">
              <a:extLst>
                <a:ext uri="{28A0092B-C50C-407E-A947-70E740481C1C}">
                  <a14:useLocalDpi xmlns:a14="http://schemas.microsoft.com/office/drawing/2010/main" val="0"/>
                </a:ext>
              </a:extLst>
            </a:blip>
            <a:srcRect l="14235" t="4967" r="14056" b="11308"/>
            <a:stretch/>
          </p:blipFill>
          <p:spPr>
            <a:xfrm>
              <a:off x="3988473" y="2104069"/>
              <a:ext cx="6468429" cy="3099600"/>
            </a:xfrm>
            <a:prstGeom prst="rect">
              <a:avLst/>
            </a:prstGeom>
          </p:spPr>
        </p:pic>
        <p:pic>
          <p:nvPicPr>
            <p:cNvPr id="9" name="Picture 8" descr="A picture containing text, tree, outdoor&#10;&#10;Description automatically generated">
              <a:extLst>
                <a:ext uri="{FF2B5EF4-FFF2-40B4-BE49-F238E27FC236}">
                  <a16:creationId xmlns:a16="http://schemas.microsoft.com/office/drawing/2014/main" id="{6936090F-E922-426B-BB7D-ED5A4A802A91}"/>
                </a:ext>
              </a:extLst>
            </p:cNvPr>
            <p:cNvPicPr>
              <a:picLocks noChangeAspect="1"/>
            </p:cNvPicPr>
            <p:nvPr/>
          </p:nvPicPr>
          <p:blipFill rotWithShape="1">
            <a:blip r:embed="rId4">
              <a:extLst>
                <a:ext uri="{28A0092B-C50C-407E-A947-70E740481C1C}">
                  <a14:useLocalDpi xmlns:a14="http://schemas.microsoft.com/office/drawing/2010/main" val="0"/>
                </a:ext>
              </a:extLst>
            </a:blip>
            <a:srcRect l="14004" t="4781" r="14148" b="10561"/>
            <a:stretch/>
          </p:blipFill>
          <p:spPr>
            <a:xfrm>
              <a:off x="849086" y="2022877"/>
              <a:ext cx="6405789" cy="3097764"/>
            </a:xfrm>
            <a:prstGeom prst="rect">
              <a:avLst/>
            </a:prstGeom>
          </p:spPr>
        </p:pic>
      </p:grpSp>
    </p:spTree>
    <p:extLst>
      <p:ext uri="{BB962C8B-B14F-4D97-AF65-F5344CB8AC3E}">
        <p14:creationId xmlns:p14="http://schemas.microsoft.com/office/powerpoint/2010/main" val="778999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208CB-D23C-4339-AA64-423F09DB368B}"/>
              </a:ext>
            </a:extLst>
          </p:cNvPr>
          <p:cNvSpPr>
            <a:spLocks noGrp="1"/>
          </p:cNvSpPr>
          <p:nvPr>
            <p:ph type="title"/>
          </p:nvPr>
        </p:nvSpPr>
        <p:spPr/>
        <p:txBody>
          <a:bodyPr/>
          <a:lstStyle/>
          <a:p>
            <a:r>
              <a:rPr lang="en-GB" dirty="0">
                <a:solidFill>
                  <a:schemeClr val="tx1"/>
                </a:solidFill>
              </a:rPr>
              <a:t>Master mosaic frames (Palomar 13)</a:t>
            </a:r>
          </a:p>
        </p:txBody>
      </p:sp>
      <p:sp>
        <p:nvSpPr>
          <p:cNvPr id="4" name="Slide Number Placeholder 3">
            <a:extLst>
              <a:ext uri="{FF2B5EF4-FFF2-40B4-BE49-F238E27FC236}">
                <a16:creationId xmlns:a16="http://schemas.microsoft.com/office/drawing/2014/main" id="{C1A29B7B-69C4-4BC5-BCCB-0F3C7C9F66D9}"/>
              </a:ext>
            </a:extLst>
          </p:cNvPr>
          <p:cNvSpPr>
            <a:spLocks noGrp="1"/>
          </p:cNvSpPr>
          <p:nvPr>
            <p:ph type="sldNum" sz="quarter" idx="12"/>
          </p:nvPr>
        </p:nvSpPr>
        <p:spPr/>
        <p:txBody>
          <a:bodyPr/>
          <a:lstStyle/>
          <a:p>
            <a:fld id="{63F9D384-533B-4C4E-B660-F861AA07D173}" type="slidenum">
              <a:rPr lang="en-US" smtClean="0"/>
              <a:pPr/>
              <a:t>12</a:t>
            </a:fld>
            <a:endParaRPr lang="en-US" dirty="0">
              <a:latin typeface="+mn-lt"/>
            </a:endParaRPr>
          </a:p>
        </p:txBody>
      </p:sp>
      <p:sp>
        <p:nvSpPr>
          <p:cNvPr id="13" name="TextBox 12">
            <a:extLst>
              <a:ext uri="{FF2B5EF4-FFF2-40B4-BE49-F238E27FC236}">
                <a16:creationId xmlns:a16="http://schemas.microsoft.com/office/drawing/2014/main" id="{BE4EF69C-E84D-4EFD-A659-5D6D31263CA0}"/>
              </a:ext>
            </a:extLst>
          </p:cNvPr>
          <p:cNvSpPr txBox="1"/>
          <p:nvPr/>
        </p:nvSpPr>
        <p:spPr>
          <a:xfrm>
            <a:off x="1096485" y="5979489"/>
            <a:ext cx="9989520" cy="369332"/>
          </a:xfrm>
          <a:prstGeom prst="rect">
            <a:avLst/>
          </a:prstGeom>
          <a:noFill/>
        </p:spPr>
        <p:txBody>
          <a:bodyPr wrap="square" rtlCol="0">
            <a:spAutoFit/>
          </a:bodyPr>
          <a:lstStyle/>
          <a:p>
            <a:r>
              <a:rPr lang="en-GB" dirty="0"/>
              <a:t>Example of both channel 1 and channel 2 master mosaic frames (aligned, channel 1 overlaying channel 2)</a:t>
            </a:r>
          </a:p>
        </p:txBody>
      </p:sp>
      <p:sp>
        <p:nvSpPr>
          <p:cNvPr id="14" name="TextBox 13">
            <a:extLst>
              <a:ext uri="{FF2B5EF4-FFF2-40B4-BE49-F238E27FC236}">
                <a16:creationId xmlns:a16="http://schemas.microsoft.com/office/drawing/2014/main" id="{EC8774F8-C90B-49A0-9CB6-F923600FFB38}"/>
              </a:ext>
            </a:extLst>
          </p:cNvPr>
          <p:cNvSpPr txBox="1"/>
          <p:nvPr/>
        </p:nvSpPr>
        <p:spPr>
          <a:xfrm>
            <a:off x="3465512" y="5574372"/>
            <a:ext cx="1581944" cy="307777"/>
          </a:xfrm>
          <a:prstGeom prst="rect">
            <a:avLst/>
          </a:prstGeom>
          <a:noFill/>
        </p:spPr>
        <p:txBody>
          <a:bodyPr wrap="square" rtlCol="0">
            <a:spAutoFit/>
          </a:bodyPr>
          <a:lstStyle/>
          <a:p>
            <a:r>
              <a:rPr lang="en-GB" sz="1400" dirty="0">
                <a:solidFill>
                  <a:srgbClr val="C00000"/>
                </a:solidFill>
              </a:rPr>
              <a:t>Channel 1 (3.6 </a:t>
            </a:r>
            <a:r>
              <a:rPr lang="el-GR" sz="1400" dirty="0">
                <a:solidFill>
                  <a:srgbClr val="C00000"/>
                </a:solidFill>
              </a:rPr>
              <a:t>μ</a:t>
            </a:r>
            <a:r>
              <a:rPr lang="en-GB" sz="1400" dirty="0">
                <a:solidFill>
                  <a:srgbClr val="C00000"/>
                </a:solidFill>
              </a:rPr>
              <a:t>m)</a:t>
            </a:r>
          </a:p>
        </p:txBody>
      </p:sp>
      <p:sp>
        <p:nvSpPr>
          <p:cNvPr id="15" name="TextBox 14">
            <a:extLst>
              <a:ext uri="{FF2B5EF4-FFF2-40B4-BE49-F238E27FC236}">
                <a16:creationId xmlns:a16="http://schemas.microsoft.com/office/drawing/2014/main" id="{FD9720FE-FF65-4BC3-807D-2F7974F6DADB}"/>
              </a:ext>
            </a:extLst>
          </p:cNvPr>
          <p:cNvSpPr txBox="1"/>
          <p:nvPr/>
        </p:nvSpPr>
        <p:spPr>
          <a:xfrm>
            <a:off x="7805073" y="5573252"/>
            <a:ext cx="1581944" cy="307777"/>
          </a:xfrm>
          <a:prstGeom prst="rect">
            <a:avLst/>
          </a:prstGeom>
          <a:noFill/>
        </p:spPr>
        <p:txBody>
          <a:bodyPr wrap="square" rtlCol="0">
            <a:spAutoFit/>
          </a:bodyPr>
          <a:lstStyle/>
          <a:p>
            <a:r>
              <a:rPr lang="en-GB" sz="1400" dirty="0">
                <a:solidFill>
                  <a:schemeClr val="accent1">
                    <a:lumMod val="50000"/>
                  </a:schemeClr>
                </a:solidFill>
              </a:rPr>
              <a:t>Channel 2 (4.5 </a:t>
            </a:r>
            <a:r>
              <a:rPr lang="el-GR" sz="1400" dirty="0">
                <a:solidFill>
                  <a:schemeClr val="accent1">
                    <a:lumMod val="50000"/>
                  </a:schemeClr>
                </a:solidFill>
              </a:rPr>
              <a:t>μ</a:t>
            </a:r>
            <a:r>
              <a:rPr lang="en-GB" sz="1400" dirty="0">
                <a:solidFill>
                  <a:schemeClr val="accent1">
                    <a:lumMod val="50000"/>
                  </a:schemeClr>
                </a:solidFill>
              </a:rPr>
              <a:t>m)</a:t>
            </a:r>
          </a:p>
        </p:txBody>
      </p:sp>
      <p:cxnSp>
        <p:nvCxnSpPr>
          <p:cNvPr id="17" name="Straight Connector 16">
            <a:extLst>
              <a:ext uri="{FF2B5EF4-FFF2-40B4-BE49-F238E27FC236}">
                <a16:creationId xmlns:a16="http://schemas.microsoft.com/office/drawing/2014/main" id="{445D9BDA-5535-495B-B6D0-2A3296B1E9A0}"/>
              </a:ext>
            </a:extLst>
          </p:cNvPr>
          <p:cNvCxnSpPr>
            <a:cxnSpLocks/>
          </p:cNvCxnSpPr>
          <p:nvPr/>
        </p:nvCxnSpPr>
        <p:spPr>
          <a:xfrm flipV="1">
            <a:off x="1034279" y="5538950"/>
            <a:ext cx="6813408" cy="31450"/>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55451E3-DB81-4651-AC00-DFD59EFCDAC4}"/>
              </a:ext>
            </a:extLst>
          </p:cNvPr>
          <p:cNvCxnSpPr>
            <a:cxnSpLocks/>
          </p:cNvCxnSpPr>
          <p:nvPr/>
        </p:nvCxnSpPr>
        <p:spPr>
          <a:xfrm flipV="1">
            <a:off x="4447093" y="5448300"/>
            <a:ext cx="6760962" cy="26493"/>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1CF25422-C88D-4721-ADA7-7AAC7249241C}"/>
              </a:ext>
            </a:extLst>
          </p:cNvPr>
          <p:cNvCxnSpPr>
            <a:cxnSpLocks/>
          </p:cNvCxnSpPr>
          <p:nvPr/>
        </p:nvCxnSpPr>
        <p:spPr>
          <a:xfrm>
            <a:off x="1043010" y="5346070"/>
            <a:ext cx="0" cy="2219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32A2A6B-34E3-4B19-B229-3A8703D33271}"/>
              </a:ext>
            </a:extLst>
          </p:cNvPr>
          <p:cNvCxnSpPr>
            <a:cxnSpLocks/>
          </p:cNvCxnSpPr>
          <p:nvPr/>
        </p:nvCxnSpPr>
        <p:spPr>
          <a:xfrm>
            <a:off x="7847687" y="5316999"/>
            <a:ext cx="0" cy="22195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12F00BF-31A1-49BC-808F-50A8A9E6A61B}"/>
              </a:ext>
            </a:extLst>
          </p:cNvPr>
          <p:cNvCxnSpPr>
            <a:cxnSpLocks/>
          </p:cNvCxnSpPr>
          <p:nvPr/>
        </p:nvCxnSpPr>
        <p:spPr>
          <a:xfrm>
            <a:off x="4452332" y="5256218"/>
            <a:ext cx="0" cy="22195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BCBADA9-783F-44C5-9ADB-B43F8EA6C161}"/>
              </a:ext>
            </a:extLst>
          </p:cNvPr>
          <p:cNvCxnSpPr>
            <a:cxnSpLocks/>
          </p:cNvCxnSpPr>
          <p:nvPr/>
        </p:nvCxnSpPr>
        <p:spPr>
          <a:xfrm>
            <a:off x="11208055" y="5235094"/>
            <a:ext cx="0" cy="221951"/>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99165CB-3212-4A66-8995-D1B546097001}"/>
              </a:ext>
            </a:extLst>
          </p:cNvPr>
          <p:cNvCxnSpPr>
            <a:cxnSpLocks/>
          </p:cNvCxnSpPr>
          <p:nvPr/>
        </p:nvCxnSpPr>
        <p:spPr>
          <a:xfrm>
            <a:off x="4256484" y="5552442"/>
            <a:ext cx="0" cy="68759"/>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F0C81075-A4D9-4094-B09D-FA5D27D2970D}"/>
              </a:ext>
            </a:extLst>
          </p:cNvPr>
          <p:cNvCxnSpPr>
            <a:cxnSpLocks/>
          </p:cNvCxnSpPr>
          <p:nvPr/>
        </p:nvCxnSpPr>
        <p:spPr>
          <a:xfrm flipV="1">
            <a:off x="8596045" y="5454650"/>
            <a:ext cx="0" cy="169402"/>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09656E6C-2369-43F6-A3B8-04211CD91F40}"/>
              </a:ext>
            </a:extLst>
          </p:cNvPr>
          <p:cNvGrpSpPr/>
          <p:nvPr/>
        </p:nvGrpSpPr>
        <p:grpSpPr>
          <a:xfrm>
            <a:off x="1034279" y="1873696"/>
            <a:ext cx="10173776" cy="3310551"/>
            <a:chOff x="1321686" y="1791284"/>
            <a:chExt cx="10732076" cy="3550798"/>
          </a:xfrm>
        </p:grpSpPr>
        <p:pic>
          <p:nvPicPr>
            <p:cNvPr id="16" name="Picture 15" descr="A group of stars in the sky&#10;&#10;Description automatically generated with low confidence">
              <a:extLst>
                <a:ext uri="{FF2B5EF4-FFF2-40B4-BE49-F238E27FC236}">
                  <a16:creationId xmlns:a16="http://schemas.microsoft.com/office/drawing/2014/main" id="{221364A1-7385-4EA0-9E01-5D5953AF11DA}"/>
                </a:ext>
              </a:extLst>
            </p:cNvPr>
            <p:cNvPicPr>
              <a:picLocks noChangeAspect="1"/>
            </p:cNvPicPr>
            <p:nvPr/>
          </p:nvPicPr>
          <p:blipFill rotWithShape="1">
            <a:blip r:embed="rId3">
              <a:extLst>
                <a:ext uri="{28A0092B-C50C-407E-A947-70E740481C1C}">
                  <a14:useLocalDpi xmlns:a14="http://schemas.microsoft.com/office/drawing/2010/main" val="0"/>
                </a:ext>
              </a:extLst>
            </a:blip>
            <a:srcRect l="14348" t="4925" r="14293" b="11640"/>
            <a:stretch/>
          </p:blipFill>
          <p:spPr>
            <a:xfrm>
              <a:off x="4852022" y="1886082"/>
              <a:ext cx="7201740" cy="3456000"/>
            </a:xfrm>
            <a:prstGeom prst="rect">
              <a:avLst/>
            </a:prstGeom>
          </p:spPr>
        </p:pic>
        <p:pic>
          <p:nvPicPr>
            <p:cNvPr id="5" name="Picture 4" descr="A picture containing text, tree, outdoor&#10;&#10;Description automatically generated">
              <a:extLst>
                <a:ext uri="{FF2B5EF4-FFF2-40B4-BE49-F238E27FC236}">
                  <a16:creationId xmlns:a16="http://schemas.microsoft.com/office/drawing/2014/main" id="{DF3E3B4F-9567-4A81-AC23-1D1633FC5CBF}"/>
                </a:ext>
              </a:extLst>
            </p:cNvPr>
            <p:cNvPicPr>
              <a:picLocks noChangeAspect="1"/>
            </p:cNvPicPr>
            <p:nvPr/>
          </p:nvPicPr>
          <p:blipFill rotWithShape="1">
            <a:blip r:embed="rId4">
              <a:extLst>
                <a:ext uri="{28A0092B-C50C-407E-A947-70E740481C1C}">
                  <a14:useLocalDpi xmlns:a14="http://schemas.microsoft.com/office/drawing/2010/main" val="0"/>
                </a:ext>
              </a:extLst>
            </a:blip>
            <a:srcRect l="13968" t="4802" r="14121" b="10947"/>
            <a:stretch/>
          </p:blipFill>
          <p:spPr>
            <a:xfrm>
              <a:off x="1321686" y="1791284"/>
              <a:ext cx="7187303" cy="3456000"/>
            </a:xfrm>
            <a:prstGeom prst="rect">
              <a:avLst/>
            </a:prstGeom>
          </p:spPr>
        </p:pic>
      </p:grpSp>
      <p:sp>
        <p:nvSpPr>
          <p:cNvPr id="30" name="Footer Placeholder 6">
            <a:extLst>
              <a:ext uri="{FF2B5EF4-FFF2-40B4-BE49-F238E27FC236}">
                <a16:creationId xmlns:a16="http://schemas.microsoft.com/office/drawing/2014/main" id="{D60A9D6D-21E0-4CBE-B37D-90604416FF82}"/>
              </a:ext>
            </a:extLst>
          </p:cNvPr>
          <p:cNvSpPr txBox="1">
            <a:spLocks/>
          </p:cNvSpPr>
          <p:nvPr/>
        </p:nvSpPr>
        <p:spPr>
          <a:xfrm>
            <a:off x="3686185" y="6459785"/>
            <a:ext cx="4822804" cy="365125"/>
          </a:xfrm>
          <a:prstGeom prst="rect">
            <a:avLst/>
          </a:prstGeom>
        </p:spPr>
        <p:txBody>
          <a:bodyPr vert="horz" lIns="91440" tIns="45720" rIns="91440" bIns="45720" rtlCol="0" anchor="ctr"/>
          <a:lstStyle>
            <a:defPPr>
              <a:defRPr lang="en-US"/>
            </a:defPPr>
            <a:lvl1pPr marL="0" algn="ctr" defTabSz="457200" rtl="0" eaLnBrk="1" latinLnBrk="0" hangingPunct="1">
              <a:defRPr sz="900" kern="1200" cap="all" baseline="0">
                <a:solidFill>
                  <a:srgbClr val="FFFFFF"/>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METHODOLOGY</a:t>
            </a:r>
            <a:endParaRPr lang="en-US" dirty="0"/>
          </a:p>
        </p:txBody>
      </p:sp>
    </p:spTree>
    <p:extLst>
      <p:ext uri="{BB962C8B-B14F-4D97-AF65-F5344CB8AC3E}">
        <p14:creationId xmlns:p14="http://schemas.microsoft.com/office/powerpoint/2010/main" val="6381137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a:extLst>
              <a:ext uri="{FF2B5EF4-FFF2-40B4-BE49-F238E27FC236}">
                <a16:creationId xmlns:a16="http://schemas.microsoft.com/office/drawing/2014/main" id="{62643397-A38B-40DE-9F2A-82FB89AC0F44}"/>
              </a:ext>
            </a:extLst>
          </p:cNvPr>
          <p:cNvSpPr txBox="1"/>
          <p:nvPr/>
        </p:nvSpPr>
        <p:spPr>
          <a:xfrm>
            <a:off x="6009628" y="1457961"/>
            <a:ext cx="5510009" cy="544315"/>
          </a:xfrm>
          <a:prstGeom prst="rect">
            <a:avLst/>
          </a:prstGeom>
          <a:solidFill>
            <a:schemeClr val="bg1"/>
          </a:solidFill>
        </p:spPr>
        <p:txBody>
          <a:bodyPr wrap="square" rtlCol="0">
            <a:spAutoFit/>
          </a:bodyPr>
          <a:lstStyle/>
          <a:p>
            <a:endParaRPr lang="en-GB" dirty="0"/>
          </a:p>
        </p:txBody>
      </p:sp>
      <p:sp>
        <p:nvSpPr>
          <p:cNvPr id="2" name="Title 1">
            <a:extLst>
              <a:ext uri="{FF2B5EF4-FFF2-40B4-BE49-F238E27FC236}">
                <a16:creationId xmlns:a16="http://schemas.microsoft.com/office/drawing/2014/main" id="{C9F43C02-9922-4E7F-B6C5-68CBDEE1BE37}"/>
              </a:ext>
            </a:extLst>
          </p:cNvPr>
          <p:cNvSpPr>
            <a:spLocks noGrp="1"/>
          </p:cNvSpPr>
          <p:nvPr>
            <p:ph type="title"/>
          </p:nvPr>
        </p:nvSpPr>
        <p:spPr/>
        <p:txBody>
          <a:bodyPr/>
          <a:lstStyle/>
          <a:p>
            <a:r>
              <a:rPr lang="en-GB" dirty="0">
                <a:solidFill>
                  <a:schemeClr val="tx1"/>
                </a:solidFill>
              </a:rPr>
              <a:t>Photometry</a:t>
            </a:r>
          </a:p>
        </p:txBody>
      </p:sp>
      <p:sp>
        <p:nvSpPr>
          <p:cNvPr id="3" name="Content Placeholder 2">
            <a:extLst>
              <a:ext uri="{FF2B5EF4-FFF2-40B4-BE49-F238E27FC236}">
                <a16:creationId xmlns:a16="http://schemas.microsoft.com/office/drawing/2014/main" id="{101E8B8C-1056-4F0E-BF67-047CE7ADCB88}"/>
              </a:ext>
            </a:extLst>
          </p:cNvPr>
          <p:cNvSpPr>
            <a:spLocks noGrp="1"/>
          </p:cNvSpPr>
          <p:nvPr>
            <p:ph idx="1"/>
          </p:nvPr>
        </p:nvSpPr>
        <p:spPr/>
        <p:txBody>
          <a:bodyPr/>
          <a:lstStyle/>
          <a:p>
            <a:pPr>
              <a:buClrTx/>
              <a:buFont typeface="Arial" panose="020B0604020202020204" pitchFamily="34" charset="0"/>
              <a:buChar char="•"/>
            </a:pPr>
            <a:r>
              <a:rPr lang="en-GB" dirty="0">
                <a:solidFill>
                  <a:schemeClr val="tx1"/>
                </a:solidFill>
              </a:rPr>
              <a:t> Two main methods considered:</a:t>
            </a:r>
          </a:p>
        </p:txBody>
      </p:sp>
      <p:sp>
        <p:nvSpPr>
          <p:cNvPr id="4" name="Slide Number Placeholder 3">
            <a:extLst>
              <a:ext uri="{FF2B5EF4-FFF2-40B4-BE49-F238E27FC236}">
                <a16:creationId xmlns:a16="http://schemas.microsoft.com/office/drawing/2014/main" id="{504B9C5F-2CBE-4CAA-8EE7-923158F330FC}"/>
              </a:ext>
            </a:extLst>
          </p:cNvPr>
          <p:cNvSpPr>
            <a:spLocks noGrp="1"/>
          </p:cNvSpPr>
          <p:nvPr>
            <p:ph type="sldNum" sz="quarter" idx="12"/>
          </p:nvPr>
        </p:nvSpPr>
        <p:spPr/>
        <p:txBody>
          <a:bodyPr/>
          <a:lstStyle/>
          <a:p>
            <a:fld id="{63F9D384-533B-4C4E-B660-F861AA07D173}" type="slidenum">
              <a:rPr lang="en-US" smtClean="0"/>
              <a:pPr/>
              <a:t>13</a:t>
            </a:fld>
            <a:endParaRPr lang="en-US" dirty="0">
              <a:latin typeface="+mn-lt"/>
            </a:endParaRPr>
          </a:p>
        </p:txBody>
      </p:sp>
      <p:sp>
        <p:nvSpPr>
          <p:cNvPr id="5" name="Footer Placeholder 4">
            <a:extLst>
              <a:ext uri="{FF2B5EF4-FFF2-40B4-BE49-F238E27FC236}">
                <a16:creationId xmlns:a16="http://schemas.microsoft.com/office/drawing/2014/main" id="{0BD01FAF-FEB4-4535-A552-1396702E15AC}"/>
              </a:ext>
            </a:extLst>
          </p:cNvPr>
          <p:cNvSpPr>
            <a:spLocks noGrp="1"/>
          </p:cNvSpPr>
          <p:nvPr>
            <p:ph type="ftr" sz="quarter" idx="11"/>
          </p:nvPr>
        </p:nvSpPr>
        <p:spPr/>
        <p:txBody>
          <a:bodyPr/>
          <a:lstStyle/>
          <a:p>
            <a:r>
              <a:rPr lang="en-US"/>
              <a:t>METHODOLOGY</a:t>
            </a:r>
            <a:endParaRPr lang="en-US" dirty="0">
              <a:latin typeface="+mn-lt"/>
            </a:endParaRPr>
          </a:p>
        </p:txBody>
      </p:sp>
      <p:sp>
        <p:nvSpPr>
          <p:cNvPr id="6" name="TextBox 5">
            <a:extLst>
              <a:ext uri="{FF2B5EF4-FFF2-40B4-BE49-F238E27FC236}">
                <a16:creationId xmlns:a16="http://schemas.microsoft.com/office/drawing/2014/main" id="{E6A984A2-9F58-48F3-92AC-49FD1135CF84}"/>
              </a:ext>
            </a:extLst>
          </p:cNvPr>
          <p:cNvSpPr txBox="1"/>
          <p:nvPr/>
        </p:nvSpPr>
        <p:spPr>
          <a:xfrm>
            <a:off x="1097280" y="2208947"/>
            <a:ext cx="4998720" cy="369332"/>
          </a:xfrm>
          <a:prstGeom prst="rect">
            <a:avLst/>
          </a:prstGeom>
          <a:noFill/>
        </p:spPr>
        <p:txBody>
          <a:bodyPr wrap="square" rtlCol="0">
            <a:spAutoFit/>
          </a:bodyPr>
          <a:lstStyle/>
          <a:p>
            <a:pPr algn="ctr"/>
            <a:r>
              <a:rPr lang="en-GB" u="sng" dirty="0"/>
              <a:t>1. Aperture photometry</a:t>
            </a:r>
          </a:p>
        </p:txBody>
      </p:sp>
      <p:sp>
        <p:nvSpPr>
          <p:cNvPr id="7" name="TextBox 6">
            <a:extLst>
              <a:ext uri="{FF2B5EF4-FFF2-40B4-BE49-F238E27FC236}">
                <a16:creationId xmlns:a16="http://schemas.microsoft.com/office/drawing/2014/main" id="{CE08BE3F-1186-4FCB-A7E4-E9B379FD60C1}"/>
              </a:ext>
            </a:extLst>
          </p:cNvPr>
          <p:cNvSpPr txBox="1"/>
          <p:nvPr/>
        </p:nvSpPr>
        <p:spPr>
          <a:xfrm>
            <a:off x="1054094" y="3943612"/>
            <a:ext cx="4998720" cy="369332"/>
          </a:xfrm>
          <a:prstGeom prst="rect">
            <a:avLst/>
          </a:prstGeom>
          <a:noFill/>
        </p:spPr>
        <p:txBody>
          <a:bodyPr wrap="square" rtlCol="0">
            <a:spAutoFit/>
          </a:bodyPr>
          <a:lstStyle/>
          <a:p>
            <a:pPr algn="ctr"/>
            <a:r>
              <a:rPr lang="en-GB" u="sng" dirty="0"/>
              <a:t>2. Point spread function (PSF) photometry</a:t>
            </a:r>
          </a:p>
        </p:txBody>
      </p:sp>
      <p:sp>
        <p:nvSpPr>
          <p:cNvPr id="8" name="TextBox 7">
            <a:extLst>
              <a:ext uri="{FF2B5EF4-FFF2-40B4-BE49-F238E27FC236}">
                <a16:creationId xmlns:a16="http://schemas.microsoft.com/office/drawing/2014/main" id="{E056E4B1-7B45-4759-AC9D-4756F11B529D}"/>
              </a:ext>
            </a:extLst>
          </p:cNvPr>
          <p:cNvSpPr txBox="1"/>
          <p:nvPr/>
        </p:nvSpPr>
        <p:spPr>
          <a:xfrm>
            <a:off x="1097280" y="2604384"/>
            <a:ext cx="491234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Measuring flux through an aperture of known radius</a:t>
            </a:r>
          </a:p>
          <a:p>
            <a:pPr marL="285750" indent="-285750">
              <a:buFont typeface="Arial" panose="020B0604020202020204" pitchFamily="34" charset="0"/>
              <a:buChar char="•"/>
            </a:pPr>
            <a:r>
              <a:rPr lang="en-GB" dirty="0"/>
              <a:t>Subtract background from an annulus around star</a:t>
            </a:r>
          </a:p>
        </p:txBody>
      </p:sp>
      <p:sp>
        <p:nvSpPr>
          <p:cNvPr id="9" name="TextBox 8">
            <a:extLst>
              <a:ext uri="{FF2B5EF4-FFF2-40B4-BE49-F238E27FC236}">
                <a16:creationId xmlns:a16="http://schemas.microsoft.com/office/drawing/2014/main" id="{B16C0F9E-DBDE-49F5-93D3-C782A01E8C4D}"/>
              </a:ext>
            </a:extLst>
          </p:cNvPr>
          <p:cNvSpPr txBox="1"/>
          <p:nvPr/>
        </p:nvSpPr>
        <p:spPr>
          <a:xfrm>
            <a:off x="1097279" y="4444750"/>
            <a:ext cx="4912349" cy="1200329"/>
          </a:xfrm>
          <a:prstGeom prst="rect">
            <a:avLst/>
          </a:prstGeom>
          <a:noFill/>
        </p:spPr>
        <p:txBody>
          <a:bodyPr wrap="square" rtlCol="0">
            <a:spAutoFit/>
          </a:bodyPr>
          <a:lstStyle/>
          <a:p>
            <a:pPr marL="285750" indent="-285750">
              <a:buFont typeface="Arial" panose="020B0604020202020204" pitchFamily="34" charset="0"/>
              <a:buChar char="•"/>
            </a:pPr>
            <a:r>
              <a:rPr lang="en-GB" dirty="0"/>
              <a:t>Construct a point spread function based on the profile of point sources in the frame</a:t>
            </a:r>
          </a:p>
          <a:p>
            <a:pPr marL="285750" indent="-285750">
              <a:buFont typeface="Arial" panose="020B0604020202020204" pitchFamily="34" charset="0"/>
              <a:buChar char="•"/>
            </a:pPr>
            <a:r>
              <a:rPr lang="en-GB" dirty="0"/>
              <a:t>Fit PSF model to the sources to measure their flux values</a:t>
            </a:r>
          </a:p>
        </p:txBody>
      </p:sp>
      <p:grpSp>
        <p:nvGrpSpPr>
          <p:cNvPr id="29" name="Group 28">
            <a:extLst>
              <a:ext uri="{FF2B5EF4-FFF2-40B4-BE49-F238E27FC236}">
                <a16:creationId xmlns:a16="http://schemas.microsoft.com/office/drawing/2014/main" id="{F612AA97-A129-44C3-8184-04B6D4AFFAEF}"/>
              </a:ext>
            </a:extLst>
          </p:cNvPr>
          <p:cNvGrpSpPr/>
          <p:nvPr/>
        </p:nvGrpSpPr>
        <p:grpSpPr>
          <a:xfrm>
            <a:off x="6762458" y="3965260"/>
            <a:ext cx="3902964" cy="2359236"/>
            <a:chOff x="6762458" y="3965260"/>
            <a:chExt cx="3902964" cy="2359236"/>
          </a:xfrm>
        </p:grpSpPr>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00D4BD0A-64D9-4CBB-AC5A-5FDD529F5385}"/>
                    </a:ext>
                  </a:extLst>
                </p:cNvPr>
                <p:cNvSpPr txBox="1"/>
                <p:nvPr/>
              </p:nvSpPr>
              <p:spPr>
                <a:xfrm>
                  <a:off x="8162779" y="6047497"/>
                  <a:ext cx="1181100" cy="276999"/>
                </a:xfrm>
                <a:prstGeom prst="rect">
                  <a:avLst/>
                </a:prstGeom>
                <a:solidFill>
                  <a:schemeClr val="bg1"/>
                </a:solidFill>
              </p:spPr>
              <p:txBody>
                <a:bodyPr wrap="square" rtlCol="0">
                  <a:spAutoFit/>
                </a:bodyPr>
                <a:lstStyle/>
                <a:p>
                  <a14:m>
                    <m:oMath xmlns:m="http://schemas.openxmlformats.org/officeDocument/2006/math">
                      <m:r>
                        <a:rPr lang="en-GB" sz="1200" b="0" i="1" smtClean="0">
                          <a:latin typeface="Cambria Math" panose="02040503050406030204" pitchFamily="18" charset="0"/>
                        </a:rPr>
                        <m:t>𝑥</m:t>
                      </m:r>
                    </m:oMath>
                  </a14:m>
                  <a:r>
                    <a:rPr lang="en-GB" sz="1200" dirty="0"/>
                    <a:t>(or </a:t>
                  </a:r>
                  <a14:m>
                    <m:oMath xmlns:m="http://schemas.openxmlformats.org/officeDocument/2006/math">
                      <m:r>
                        <a:rPr lang="en-GB" sz="1200" b="0" i="1" smtClean="0">
                          <a:latin typeface="Cambria Math" panose="02040503050406030204" pitchFamily="18" charset="0"/>
                        </a:rPr>
                        <m:t>𝑦</m:t>
                      </m:r>
                    </m:oMath>
                  </a14:m>
                  <a:r>
                    <a:rPr lang="en-GB" sz="1200" dirty="0"/>
                    <a:t>) position</a:t>
                  </a:r>
                </a:p>
              </p:txBody>
            </p:sp>
          </mc:Choice>
          <mc:Fallback xmlns="">
            <p:sp>
              <p:nvSpPr>
                <p:cNvPr id="10" name="TextBox 9">
                  <a:extLst>
                    <a:ext uri="{FF2B5EF4-FFF2-40B4-BE49-F238E27FC236}">
                      <a16:creationId xmlns:a16="http://schemas.microsoft.com/office/drawing/2014/main" id="{00D4BD0A-64D9-4CBB-AC5A-5FDD529F5385}"/>
                    </a:ext>
                  </a:extLst>
                </p:cNvPr>
                <p:cNvSpPr txBox="1">
                  <a:spLocks noRot="1" noChangeAspect="1" noMove="1" noResize="1" noEditPoints="1" noAdjustHandles="1" noChangeArrowheads="1" noChangeShapeType="1" noTextEdit="1"/>
                </p:cNvSpPr>
                <p:nvPr/>
              </p:nvSpPr>
              <p:spPr>
                <a:xfrm>
                  <a:off x="8162779" y="6047497"/>
                  <a:ext cx="1181100" cy="276999"/>
                </a:xfrm>
                <a:prstGeom prst="rect">
                  <a:avLst/>
                </a:prstGeom>
                <a:blipFill>
                  <a:blip r:embed="rId3"/>
                  <a:stretch>
                    <a:fillRect b="-17778"/>
                  </a:stretch>
                </a:blipFill>
              </p:spPr>
              <p:txBody>
                <a:bodyPr/>
                <a:lstStyle/>
                <a:p>
                  <a:r>
                    <a:rPr lang="en-GB">
                      <a:noFill/>
                    </a:rPr>
                    <a:t> </a:t>
                  </a:r>
                </a:p>
              </p:txBody>
            </p:sp>
          </mc:Fallback>
        </mc:AlternateContent>
        <p:pic>
          <p:nvPicPr>
            <p:cNvPr id="13" name="Picture 12" descr="Chart, line chart&#10;&#10;Description automatically generated">
              <a:extLst>
                <a:ext uri="{FF2B5EF4-FFF2-40B4-BE49-F238E27FC236}">
                  <a16:creationId xmlns:a16="http://schemas.microsoft.com/office/drawing/2014/main" id="{3D72FD7A-5621-45E5-823E-268DF484F17E}"/>
                </a:ext>
              </a:extLst>
            </p:cNvPr>
            <p:cNvPicPr>
              <a:picLocks noChangeAspect="1"/>
            </p:cNvPicPr>
            <p:nvPr/>
          </p:nvPicPr>
          <p:blipFill rotWithShape="1">
            <a:blip r:embed="rId4">
              <a:extLst>
                <a:ext uri="{28A0092B-C50C-407E-A947-70E740481C1C}">
                  <a14:useLocalDpi xmlns:a14="http://schemas.microsoft.com/office/drawing/2010/main" val="0"/>
                </a:ext>
              </a:extLst>
            </a:blip>
            <a:srcRect t="11355" b="5657"/>
            <a:stretch/>
          </p:blipFill>
          <p:spPr>
            <a:xfrm>
              <a:off x="6762459" y="3965260"/>
              <a:ext cx="3902963" cy="2159308"/>
            </a:xfrm>
            <a:prstGeom prst="rect">
              <a:avLst/>
            </a:prstGeom>
          </p:spPr>
        </p:pic>
        <p:sp>
          <p:nvSpPr>
            <p:cNvPr id="19" name="TextBox 18">
              <a:extLst>
                <a:ext uri="{FF2B5EF4-FFF2-40B4-BE49-F238E27FC236}">
                  <a16:creationId xmlns:a16="http://schemas.microsoft.com/office/drawing/2014/main" id="{89A9A86A-D907-47F6-AB3E-C8D976C85DE2}"/>
                </a:ext>
              </a:extLst>
            </p:cNvPr>
            <p:cNvSpPr txBox="1"/>
            <p:nvPr/>
          </p:nvSpPr>
          <p:spPr>
            <a:xfrm rot="16200000">
              <a:off x="6119732" y="4768921"/>
              <a:ext cx="1562452" cy="276999"/>
            </a:xfrm>
            <a:prstGeom prst="rect">
              <a:avLst/>
            </a:prstGeom>
            <a:solidFill>
              <a:schemeClr val="bg1"/>
            </a:solidFill>
          </p:spPr>
          <p:txBody>
            <a:bodyPr wrap="square" rtlCol="0">
              <a:spAutoFit/>
            </a:bodyPr>
            <a:lstStyle/>
            <a:p>
              <a:r>
                <a:rPr lang="en-GB" sz="1200" dirty="0"/>
                <a:t>Normalised Intensity</a:t>
              </a:r>
            </a:p>
          </p:txBody>
        </p:sp>
      </p:grpSp>
      <p:grpSp>
        <p:nvGrpSpPr>
          <p:cNvPr id="28" name="Group 27">
            <a:extLst>
              <a:ext uri="{FF2B5EF4-FFF2-40B4-BE49-F238E27FC236}">
                <a16:creationId xmlns:a16="http://schemas.microsoft.com/office/drawing/2014/main" id="{ECED55CD-45EE-449D-91F9-24F91584496D}"/>
              </a:ext>
            </a:extLst>
          </p:cNvPr>
          <p:cNvGrpSpPr/>
          <p:nvPr/>
        </p:nvGrpSpPr>
        <p:grpSpPr>
          <a:xfrm>
            <a:off x="6081421" y="1457961"/>
            <a:ext cx="5438216" cy="2375493"/>
            <a:chOff x="6081421" y="1457961"/>
            <a:chExt cx="5438216" cy="2375493"/>
          </a:xfrm>
        </p:grpSpPr>
        <p:grpSp>
          <p:nvGrpSpPr>
            <p:cNvPr id="18" name="Group 17">
              <a:extLst>
                <a:ext uri="{FF2B5EF4-FFF2-40B4-BE49-F238E27FC236}">
                  <a16:creationId xmlns:a16="http://schemas.microsoft.com/office/drawing/2014/main" id="{1CF810F6-380A-4246-A302-6EE30C457FD5}"/>
                </a:ext>
              </a:extLst>
            </p:cNvPr>
            <p:cNvGrpSpPr/>
            <p:nvPr/>
          </p:nvGrpSpPr>
          <p:grpSpPr>
            <a:xfrm>
              <a:off x="7383241" y="1457961"/>
              <a:ext cx="2661398" cy="2375493"/>
              <a:chOff x="2123131" y="3805907"/>
              <a:chExt cx="2859930" cy="2495366"/>
            </a:xfrm>
          </p:grpSpPr>
          <p:pic>
            <p:nvPicPr>
              <p:cNvPr id="15" name="Picture 14" descr="Chart&#10;&#10;Description automatically generated">
                <a:extLst>
                  <a:ext uri="{FF2B5EF4-FFF2-40B4-BE49-F238E27FC236}">
                    <a16:creationId xmlns:a16="http://schemas.microsoft.com/office/drawing/2014/main" id="{006F6320-9F65-4754-B025-E9312F339F4D}"/>
                  </a:ext>
                </a:extLst>
              </p:cNvPr>
              <p:cNvPicPr>
                <a:picLocks noChangeAspect="1"/>
              </p:cNvPicPr>
              <p:nvPr/>
            </p:nvPicPr>
            <p:blipFill rotWithShape="1">
              <a:blip r:embed="rId5">
                <a:extLst>
                  <a:ext uri="{28A0092B-C50C-407E-A947-70E740481C1C}">
                    <a14:useLocalDpi xmlns:a14="http://schemas.microsoft.com/office/drawing/2010/main" val="0"/>
                  </a:ext>
                </a:extLst>
              </a:blip>
              <a:srcRect l="15447" t="8119" r="14351"/>
              <a:stretch/>
            </p:blipFill>
            <p:spPr>
              <a:xfrm>
                <a:off x="2123131" y="3805907"/>
                <a:ext cx="2859930" cy="2495366"/>
              </a:xfrm>
              <a:prstGeom prst="rect">
                <a:avLst/>
              </a:prstGeom>
            </p:spPr>
          </p:pic>
          <p:sp>
            <p:nvSpPr>
              <p:cNvPr id="16" name="Oval 15">
                <a:extLst>
                  <a:ext uri="{FF2B5EF4-FFF2-40B4-BE49-F238E27FC236}">
                    <a16:creationId xmlns:a16="http://schemas.microsoft.com/office/drawing/2014/main" id="{B0C048EA-3E96-4DEF-A9EF-2AC7E530F685}"/>
                  </a:ext>
                </a:extLst>
              </p:cNvPr>
              <p:cNvSpPr/>
              <p:nvPr/>
            </p:nvSpPr>
            <p:spPr>
              <a:xfrm>
                <a:off x="3276642" y="4608993"/>
                <a:ext cx="637564" cy="637564"/>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551C6B61-F35E-410D-A0D9-E65D8C55FA27}"/>
                  </a:ext>
                </a:extLst>
              </p:cNvPr>
              <p:cNvSpPr/>
              <p:nvPr/>
            </p:nvSpPr>
            <p:spPr>
              <a:xfrm>
                <a:off x="3057561" y="4395404"/>
                <a:ext cx="1075726" cy="107572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 name="Straight Arrow Connector 11">
              <a:extLst>
                <a:ext uri="{FF2B5EF4-FFF2-40B4-BE49-F238E27FC236}">
                  <a16:creationId xmlns:a16="http://schemas.microsoft.com/office/drawing/2014/main" id="{C993C8C5-89FD-417C-972E-6196399A94D5}"/>
                </a:ext>
              </a:extLst>
            </p:cNvPr>
            <p:cNvCxnSpPr>
              <a:cxnSpLocks/>
              <a:endCxn id="16" idx="6"/>
            </p:cNvCxnSpPr>
            <p:nvPr/>
          </p:nvCxnSpPr>
          <p:spPr>
            <a:xfrm flipH="1">
              <a:off x="9049982" y="1956821"/>
              <a:ext cx="1193190" cy="5691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7527E4C2-A244-4280-8B52-57D04098B022}"/>
                </a:ext>
              </a:extLst>
            </p:cNvPr>
            <p:cNvSpPr txBox="1"/>
            <p:nvPr/>
          </p:nvSpPr>
          <p:spPr>
            <a:xfrm>
              <a:off x="10157562" y="1651804"/>
              <a:ext cx="1362075" cy="338554"/>
            </a:xfrm>
            <a:prstGeom prst="rect">
              <a:avLst/>
            </a:prstGeom>
            <a:noFill/>
          </p:spPr>
          <p:txBody>
            <a:bodyPr wrap="square" rtlCol="0">
              <a:spAutoFit/>
            </a:bodyPr>
            <a:lstStyle/>
            <a:p>
              <a:r>
                <a:rPr lang="en-GB" sz="1600" dirty="0"/>
                <a:t>Inner radius</a:t>
              </a:r>
            </a:p>
          </p:txBody>
        </p:sp>
        <p:cxnSp>
          <p:nvCxnSpPr>
            <p:cNvPr id="23" name="Straight Arrow Connector 22">
              <a:extLst>
                <a:ext uri="{FF2B5EF4-FFF2-40B4-BE49-F238E27FC236}">
                  <a16:creationId xmlns:a16="http://schemas.microsoft.com/office/drawing/2014/main" id="{8BFFB613-6A48-4663-9BC4-787FF9E56CBB}"/>
                </a:ext>
              </a:extLst>
            </p:cNvPr>
            <p:cNvCxnSpPr>
              <a:cxnSpLocks/>
              <a:endCxn id="17" idx="2"/>
            </p:cNvCxnSpPr>
            <p:nvPr/>
          </p:nvCxnSpPr>
          <p:spPr>
            <a:xfrm>
              <a:off x="7270318" y="2141175"/>
              <a:ext cx="982486" cy="38999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4A8088DA-AF93-4FE7-91FA-8856F2FFA8BE}"/>
                </a:ext>
              </a:extLst>
            </p:cNvPr>
            <p:cNvSpPr txBox="1"/>
            <p:nvPr/>
          </p:nvSpPr>
          <p:spPr>
            <a:xfrm>
              <a:off x="6081421" y="1849863"/>
              <a:ext cx="1362075" cy="338554"/>
            </a:xfrm>
            <a:prstGeom prst="rect">
              <a:avLst/>
            </a:prstGeom>
            <a:noFill/>
          </p:spPr>
          <p:txBody>
            <a:bodyPr wrap="square" rtlCol="0">
              <a:spAutoFit/>
            </a:bodyPr>
            <a:lstStyle/>
            <a:p>
              <a:r>
                <a:rPr lang="en-GB" sz="1600" dirty="0"/>
                <a:t>Outer radius</a:t>
              </a:r>
            </a:p>
          </p:txBody>
        </p:sp>
      </p:grpSp>
    </p:spTree>
    <p:extLst>
      <p:ext uri="{BB962C8B-B14F-4D97-AF65-F5344CB8AC3E}">
        <p14:creationId xmlns:p14="http://schemas.microsoft.com/office/powerpoint/2010/main" val="13338260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fade">
                                      <p:cBhvr>
                                        <p:cTn id="12"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B9DB12-94FC-4593-8D4D-B99603486817}"/>
              </a:ext>
            </a:extLst>
          </p:cNvPr>
          <p:cNvSpPr>
            <a:spLocks noGrp="1"/>
          </p:cNvSpPr>
          <p:nvPr>
            <p:ph type="title"/>
          </p:nvPr>
        </p:nvSpPr>
        <p:spPr/>
        <p:txBody>
          <a:bodyPr/>
          <a:lstStyle/>
          <a:p>
            <a:r>
              <a:rPr lang="en-GB" dirty="0">
                <a:solidFill>
                  <a:schemeClr val="tx1"/>
                </a:solidFill>
              </a:rPr>
              <a:t>PSF models</a:t>
            </a:r>
          </a:p>
        </p:txBody>
      </p:sp>
      <p:sp>
        <p:nvSpPr>
          <p:cNvPr id="4" name="Slide Number Placeholder 3">
            <a:extLst>
              <a:ext uri="{FF2B5EF4-FFF2-40B4-BE49-F238E27FC236}">
                <a16:creationId xmlns:a16="http://schemas.microsoft.com/office/drawing/2014/main" id="{7395B172-2479-4C9E-BD3A-1FB4D411A650}"/>
              </a:ext>
            </a:extLst>
          </p:cNvPr>
          <p:cNvSpPr>
            <a:spLocks noGrp="1"/>
          </p:cNvSpPr>
          <p:nvPr>
            <p:ph type="sldNum" sz="quarter" idx="12"/>
          </p:nvPr>
        </p:nvSpPr>
        <p:spPr/>
        <p:txBody>
          <a:bodyPr/>
          <a:lstStyle/>
          <a:p>
            <a:fld id="{63F9D384-533B-4C4E-B660-F861AA07D173}" type="slidenum">
              <a:rPr lang="en-US" smtClean="0"/>
              <a:pPr/>
              <a:t>14</a:t>
            </a:fld>
            <a:endParaRPr lang="en-US" dirty="0">
              <a:latin typeface="+mn-lt"/>
            </a:endParaRPr>
          </a:p>
        </p:txBody>
      </p:sp>
      <p:sp>
        <p:nvSpPr>
          <p:cNvPr id="7" name="Footer Placeholder 6">
            <a:extLst>
              <a:ext uri="{FF2B5EF4-FFF2-40B4-BE49-F238E27FC236}">
                <a16:creationId xmlns:a16="http://schemas.microsoft.com/office/drawing/2014/main" id="{35A6DD50-C719-4D83-9AE3-2EF8DC9CAC04}"/>
              </a:ext>
            </a:extLst>
          </p:cNvPr>
          <p:cNvSpPr>
            <a:spLocks noGrp="1"/>
          </p:cNvSpPr>
          <p:nvPr>
            <p:ph type="ftr" sz="quarter" idx="11"/>
          </p:nvPr>
        </p:nvSpPr>
        <p:spPr/>
        <p:txBody>
          <a:bodyPr/>
          <a:lstStyle/>
          <a:p>
            <a:r>
              <a:rPr lang="en-US"/>
              <a:t>METHODOLOGY</a:t>
            </a:r>
            <a:endParaRPr lang="en-US" dirty="0">
              <a:latin typeface="+mn-lt"/>
            </a:endParaRPr>
          </a:p>
        </p:txBody>
      </p:sp>
      <p:grpSp>
        <p:nvGrpSpPr>
          <p:cNvPr id="34" name="Group 33">
            <a:extLst>
              <a:ext uri="{FF2B5EF4-FFF2-40B4-BE49-F238E27FC236}">
                <a16:creationId xmlns:a16="http://schemas.microsoft.com/office/drawing/2014/main" id="{CEFBF397-4B40-4780-9A43-4B9CA4DC699C}"/>
              </a:ext>
            </a:extLst>
          </p:cNvPr>
          <p:cNvGrpSpPr/>
          <p:nvPr/>
        </p:nvGrpSpPr>
        <p:grpSpPr>
          <a:xfrm>
            <a:off x="1097281" y="1845733"/>
            <a:ext cx="9833574" cy="4023360"/>
            <a:chOff x="1097280" y="1845734"/>
            <a:chExt cx="9606211" cy="3512734"/>
          </a:xfrm>
        </p:grpSpPr>
        <p:sp>
          <p:nvSpPr>
            <p:cNvPr id="10" name="Rectangle 9">
              <a:extLst>
                <a:ext uri="{FF2B5EF4-FFF2-40B4-BE49-F238E27FC236}">
                  <a16:creationId xmlns:a16="http://schemas.microsoft.com/office/drawing/2014/main" id="{99E2FA09-7436-4123-AB72-8EBCCA059BE1}"/>
                </a:ext>
              </a:extLst>
            </p:cNvPr>
            <p:cNvSpPr/>
            <p:nvPr/>
          </p:nvSpPr>
          <p:spPr>
            <a:xfrm>
              <a:off x="1097280" y="1845734"/>
              <a:ext cx="1392573" cy="8974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u="sng" dirty="0">
                  <a:solidFill>
                    <a:schemeClr val="tx1"/>
                  </a:solidFill>
                </a:rPr>
                <a:t>Start</a:t>
              </a:r>
            </a:p>
            <a:p>
              <a:pPr algn="ctr"/>
              <a:r>
                <a:rPr lang="en-GB" sz="1400" dirty="0">
                  <a:solidFill>
                    <a:schemeClr val="tx1"/>
                  </a:solidFill>
                </a:rPr>
                <a:t>Master mosaic image</a:t>
              </a:r>
            </a:p>
          </p:txBody>
        </p:sp>
        <p:sp>
          <p:nvSpPr>
            <p:cNvPr id="11" name="Rectangle 10">
              <a:extLst>
                <a:ext uri="{FF2B5EF4-FFF2-40B4-BE49-F238E27FC236}">
                  <a16:creationId xmlns:a16="http://schemas.microsoft.com/office/drawing/2014/main" id="{FBB4AEE6-A542-47AA-9A44-E72C554FE6F7}"/>
                </a:ext>
              </a:extLst>
            </p:cNvPr>
            <p:cNvSpPr/>
            <p:nvPr/>
          </p:nvSpPr>
          <p:spPr>
            <a:xfrm>
              <a:off x="3069767" y="1858395"/>
              <a:ext cx="1392573" cy="8974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Run source detection algorithm</a:t>
              </a:r>
            </a:p>
          </p:txBody>
        </p:sp>
        <p:sp>
          <p:nvSpPr>
            <p:cNvPr id="12" name="Rectangle 11">
              <a:extLst>
                <a:ext uri="{FF2B5EF4-FFF2-40B4-BE49-F238E27FC236}">
                  <a16:creationId xmlns:a16="http://schemas.microsoft.com/office/drawing/2014/main" id="{004D4DC1-9A8F-4EFB-BC22-5F0293FD6E32}"/>
                </a:ext>
              </a:extLst>
            </p:cNvPr>
            <p:cNvSpPr/>
            <p:nvPr/>
          </p:nvSpPr>
          <p:spPr>
            <a:xfrm>
              <a:off x="5042254" y="1858395"/>
              <a:ext cx="1392573" cy="8974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Build PSF model from star sample</a:t>
              </a:r>
            </a:p>
          </p:txBody>
        </p:sp>
        <p:sp>
          <p:nvSpPr>
            <p:cNvPr id="13" name="Rectangle 12">
              <a:extLst>
                <a:ext uri="{FF2B5EF4-FFF2-40B4-BE49-F238E27FC236}">
                  <a16:creationId xmlns:a16="http://schemas.microsoft.com/office/drawing/2014/main" id="{08FB817D-7F7E-47DA-AA27-2B5A23077BE1}"/>
                </a:ext>
              </a:extLst>
            </p:cNvPr>
            <p:cNvSpPr/>
            <p:nvPr/>
          </p:nvSpPr>
          <p:spPr>
            <a:xfrm>
              <a:off x="5045516" y="3159698"/>
              <a:ext cx="1392573" cy="8974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Examine candidate PSF stars</a:t>
              </a:r>
            </a:p>
          </p:txBody>
        </p:sp>
        <p:sp>
          <p:nvSpPr>
            <p:cNvPr id="14" name="Rectangle 13">
              <a:extLst>
                <a:ext uri="{FF2B5EF4-FFF2-40B4-BE49-F238E27FC236}">
                  <a16:creationId xmlns:a16="http://schemas.microsoft.com/office/drawing/2014/main" id="{D8ED89C9-9921-4915-9958-3FD67158A69E}"/>
                </a:ext>
              </a:extLst>
            </p:cNvPr>
            <p:cNvSpPr/>
            <p:nvPr/>
          </p:nvSpPr>
          <p:spPr>
            <a:xfrm>
              <a:off x="5042254" y="4461001"/>
              <a:ext cx="1392573" cy="8974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Remove defective stars from list</a:t>
              </a:r>
            </a:p>
          </p:txBody>
        </p:sp>
        <p:sp>
          <p:nvSpPr>
            <p:cNvPr id="15" name="Flowchart: Decision 14">
              <a:extLst>
                <a:ext uri="{FF2B5EF4-FFF2-40B4-BE49-F238E27FC236}">
                  <a16:creationId xmlns:a16="http://schemas.microsoft.com/office/drawing/2014/main" id="{155C7F47-108B-4B74-87B3-73496EDF10FD}"/>
                </a:ext>
              </a:extLst>
            </p:cNvPr>
            <p:cNvSpPr/>
            <p:nvPr/>
          </p:nvSpPr>
          <p:spPr>
            <a:xfrm>
              <a:off x="6909194" y="4461002"/>
              <a:ext cx="1773334" cy="897466"/>
            </a:xfrm>
            <a:prstGeom prst="flowChartDecisi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Satisfactory PSF model?</a:t>
              </a:r>
            </a:p>
          </p:txBody>
        </p:sp>
        <p:sp>
          <p:nvSpPr>
            <p:cNvPr id="16" name="Rectangle 15">
              <a:extLst>
                <a:ext uri="{FF2B5EF4-FFF2-40B4-BE49-F238E27FC236}">
                  <a16:creationId xmlns:a16="http://schemas.microsoft.com/office/drawing/2014/main" id="{A6EE4820-2BF2-4E5C-9F17-7D2093BB34A1}"/>
                </a:ext>
              </a:extLst>
            </p:cNvPr>
            <p:cNvSpPr/>
            <p:nvPr/>
          </p:nvSpPr>
          <p:spPr>
            <a:xfrm>
              <a:off x="9310918" y="4461000"/>
              <a:ext cx="1392573" cy="89746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PSF model generated</a:t>
              </a:r>
            </a:p>
          </p:txBody>
        </p:sp>
        <p:cxnSp>
          <p:nvCxnSpPr>
            <p:cNvPr id="18" name="Straight Arrow Connector 17">
              <a:extLst>
                <a:ext uri="{FF2B5EF4-FFF2-40B4-BE49-F238E27FC236}">
                  <a16:creationId xmlns:a16="http://schemas.microsoft.com/office/drawing/2014/main" id="{BDBAC54E-D3ED-419D-8C4B-E6ED23849E9A}"/>
                </a:ext>
              </a:extLst>
            </p:cNvPr>
            <p:cNvCxnSpPr>
              <a:cxnSpLocks/>
              <a:stCxn id="10" idx="3"/>
            </p:cNvCxnSpPr>
            <p:nvPr/>
          </p:nvCxnSpPr>
          <p:spPr>
            <a:xfrm>
              <a:off x="2489853" y="2294467"/>
              <a:ext cx="5799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F00A6DA-3B50-4D1C-8733-AC3D9F69108C}"/>
                </a:ext>
              </a:extLst>
            </p:cNvPr>
            <p:cNvCxnSpPr>
              <a:cxnSpLocks/>
            </p:cNvCxnSpPr>
            <p:nvPr/>
          </p:nvCxnSpPr>
          <p:spPr>
            <a:xfrm>
              <a:off x="4462340" y="2294467"/>
              <a:ext cx="579914"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27E9BB2E-6F20-4660-9C44-DA76EC6CC5CB}"/>
                </a:ext>
              </a:extLst>
            </p:cNvPr>
            <p:cNvCxnSpPr>
              <a:cxnSpLocks/>
              <a:endCxn id="13" idx="0"/>
            </p:cNvCxnSpPr>
            <p:nvPr/>
          </p:nvCxnSpPr>
          <p:spPr>
            <a:xfrm>
              <a:off x="5741803" y="2755861"/>
              <a:ext cx="0" cy="403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89D90B0-223A-497D-A90D-3AB98F5E09A5}"/>
                </a:ext>
              </a:extLst>
            </p:cNvPr>
            <p:cNvCxnSpPr>
              <a:cxnSpLocks/>
            </p:cNvCxnSpPr>
            <p:nvPr/>
          </p:nvCxnSpPr>
          <p:spPr>
            <a:xfrm>
              <a:off x="5749556" y="4057164"/>
              <a:ext cx="0" cy="40383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47DCCB73-F273-4662-9292-DB1CB73144AA}"/>
                </a:ext>
              </a:extLst>
            </p:cNvPr>
            <p:cNvCxnSpPr>
              <a:cxnSpLocks/>
              <a:endCxn id="15" idx="1"/>
            </p:cNvCxnSpPr>
            <p:nvPr/>
          </p:nvCxnSpPr>
          <p:spPr>
            <a:xfrm flipV="1">
              <a:off x="6434827" y="4909736"/>
              <a:ext cx="474367" cy="9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33C5347-6B46-4F32-A3DE-F86D5D52B937}"/>
                </a:ext>
              </a:extLst>
            </p:cNvPr>
            <p:cNvCxnSpPr>
              <a:cxnSpLocks/>
            </p:cNvCxnSpPr>
            <p:nvPr/>
          </p:nvCxnSpPr>
          <p:spPr>
            <a:xfrm flipV="1">
              <a:off x="8682527" y="4909733"/>
              <a:ext cx="641091" cy="93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85DBFEF6-540A-487C-8689-748C378C2319}"/>
                </a:ext>
              </a:extLst>
            </p:cNvPr>
            <p:cNvCxnSpPr>
              <a:cxnSpLocks/>
              <a:stCxn id="15" idx="0"/>
              <a:endCxn id="12" idx="3"/>
            </p:cNvCxnSpPr>
            <p:nvPr/>
          </p:nvCxnSpPr>
          <p:spPr>
            <a:xfrm rot="16200000" flipV="1">
              <a:off x="6038408" y="2703548"/>
              <a:ext cx="2153875" cy="1361034"/>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97DEE791-1632-4B58-AC1E-9C9DA94FF91C}"/>
                </a:ext>
              </a:extLst>
            </p:cNvPr>
            <p:cNvSpPr/>
            <p:nvPr/>
          </p:nvSpPr>
          <p:spPr>
            <a:xfrm>
              <a:off x="7544121" y="3398577"/>
              <a:ext cx="488950" cy="19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C00000"/>
                  </a:solidFill>
                </a:rPr>
                <a:t>No</a:t>
              </a:r>
            </a:p>
          </p:txBody>
        </p:sp>
        <p:sp>
          <p:nvSpPr>
            <p:cNvPr id="33" name="Rectangle 32">
              <a:extLst>
                <a:ext uri="{FF2B5EF4-FFF2-40B4-BE49-F238E27FC236}">
                  <a16:creationId xmlns:a16="http://schemas.microsoft.com/office/drawing/2014/main" id="{60284195-0C9C-4066-A4D7-09529D9B91C2}"/>
                </a:ext>
              </a:extLst>
            </p:cNvPr>
            <p:cNvSpPr/>
            <p:nvPr/>
          </p:nvSpPr>
          <p:spPr>
            <a:xfrm>
              <a:off x="8741783" y="4814103"/>
              <a:ext cx="488950" cy="19125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C00000"/>
                  </a:solidFill>
                </a:rPr>
                <a:t>Yes</a:t>
              </a:r>
            </a:p>
          </p:txBody>
        </p:sp>
      </p:grpSp>
      <p:cxnSp>
        <p:nvCxnSpPr>
          <p:cNvPr id="35" name="Straight Arrow Connector 34">
            <a:extLst>
              <a:ext uri="{FF2B5EF4-FFF2-40B4-BE49-F238E27FC236}">
                <a16:creationId xmlns:a16="http://schemas.microsoft.com/office/drawing/2014/main" id="{E10665A1-08AE-4282-AB1D-BB568D1AC27C}"/>
              </a:ext>
            </a:extLst>
          </p:cNvPr>
          <p:cNvCxnSpPr>
            <a:cxnSpLocks/>
            <a:stCxn id="16" idx="0"/>
          </p:cNvCxnSpPr>
          <p:nvPr/>
        </p:nvCxnSpPr>
        <p:spPr>
          <a:xfrm flipV="1">
            <a:off x="10218089" y="4574404"/>
            <a:ext cx="0" cy="26676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43" descr="Chart, histogram&#10;&#10;Description automatically generated">
            <a:extLst>
              <a:ext uri="{FF2B5EF4-FFF2-40B4-BE49-F238E27FC236}">
                <a16:creationId xmlns:a16="http://schemas.microsoft.com/office/drawing/2014/main" id="{49A16F69-0654-42B2-8B87-1127FDF74D48}"/>
              </a:ext>
            </a:extLst>
          </p:cNvPr>
          <p:cNvPicPr>
            <a:picLocks noChangeAspect="1"/>
          </p:cNvPicPr>
          <p:nvPr/>
        </p:nvPicPr>
        <p:blipFill rotWithShape="1">
          <a:blip r:embed="rId3">
            <a:extLst>
              <a:ext uri="{28A0092B-C50C-407E-A947-70E740481C1C}">
                <a14:useLocalDpi xmlns:a14="http://schemas.microsoft.com/office/drawing/2010/main" val="0"/>
              </a:ext>
            </a:extLst>
          </a:blip>
          <a:srcRect l="15953" t="3750" r="11701"/>
          <a:stretch/>
        </p:blipFill>
        <p:spPr>
          <a:xfrm>
            <a:off x="8622638" y="1756774"/>
            <a:ext cx="3178240" cy="2818926"/>
          </a:xfrm>
          <a:prstGeom prst="rect">
            <a:avLst/>
          </a:prstGeom>
        </p:spPr>
      </p:pic>
    </p:spTree>
    <p:extLst>
      <p:ext uri="{BB962C8B-B14F-4D97-AF65-F5344CB8AC3E}">
        <p14:creationId xmlns:p14="http://schemas.microsoft.com/office/powerpoint/2010/main" val="38874335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63160-9FD3-445A-AC46-3D8E7CD3223F}"/>
              </a:ext>
            </a:extLst>
          </p:cNvPr>
          <p:cNvSpPr>
            <a:spLocks noGrp="1"/>
          </p:cNvSpPr>
          <p:nvPr>
            <p:ph type="title"/>
          </p:nvPr>
        </p:nvSpPr>
        <p:spPr/>
        <p:txBody>
          <a:bodyPr/>
          <a:lstStyle/>
          <a:p>
            <a:r>
              <a:rPr lang="en-GB" dirty="0">
                <a:solidFill>
                  <a:schemeClr val="tx1"/>
                </a:solidFill>
              </a:rPr>
              <a:t>Performing photometry</a:t>
            </a:r>
          </a:p>
        </p:txBody>
      </p:sp>
      <p:sp>
        <p:nvSpPr>
          <p:cNvPr id="4" name="Slide Number Placeholder 3">
            <a:extLst>
              <a:ext uri="{FF2B5EF4-FFF2-40B4-BE49-F238E27FC236}">
                <a16:creationId xmlns:a16="http://schemas.microsoft.com/office/drawing/2014/main" id="{69CAE85B-FDF2-43F3-A004-A664788605C4}"/>
              </a:ext>
            </a:extLst>
          </p:cNvPr>
          <p:cNvSpPr>
            <a:spLocks noGrp="1"/>
          </p:cNvSpPr>
          <p:nvPr>
            <p:ph type="sldNum" sz="quarter" idx="12"/>
          </p:nvPr>
        </p:nvSpPr>
        <p:spPr/>
        <p:txBody>
          <a:bodyPr/>
          <a:lstStyle/>
          <a:p>
            <a:fld id="{63F9D384-533B-4C4E-B660-F861AA07D173}" type="slidenum">
              <a:rPr lang="en-US" smtClean="0"/>
              <a:pPr/>
              <a:t>15</a:t>
            </a:fld>
            <a:endParaRPr lang="en-US" dirty="0">
              <a:latin typeface="+mn-lt"/>
            </a:endParaRPr>
          </a:p>
        </p:txBody>
      </p:sp>
      <p:grpSp>
        <p:nvGrpSpPr>
          <p:cNvPr id="61" name="Group 60">
            <a:extLst>
              <a:ext uri="{FF2B5EF4-FFF2-40B4-BE49-F238E27FC236}">
                <a16:creationId xmlns:a16="http://schemas.microsoft.com/office/drawing/2014/main" id="{F5A7B8C6-ECD6-4C1B-B689-2825772F774F}"/>
              </a:ext>
            </a:extLst>
          </p:cNvPr>
          <p:cNvGrpSpPr/>
          <p:nvPr/>
        </p:nvGrpSpPr>
        <p:grpSpPr>
          <a:xfrm>
            <a:off x="1273448" y="1845733"/>
            <a:ext cx="9779432" cy="3776201"/>
            <a:chOff x="1097279" y="1845733"/>
            <a:chExt cx="9779432" cy="3776201"/>
          </a:xfrm>
        </p:grpSpPr>
        <p:cxnSp>
          <p:nvCxnSpPr>
            <p:cNvPr id="59" name="Straight Arrow Connector 58">
              <a:extLst>
                <a:ext uri="{FF2B5EF4-FFF2-40B4-BE49-F238E27FC236}">
                  <a16:creationId xmlns:a16="http://schemas.microsoft.com/office/drawing/2014/main" id="{332A4ADA-C238-4B30-9497-61682DFB0024}"/>
                </a:ext>
              </a:extLst>
            </p:cNvPr>
            <p:cNvCxnSpPr>
              <a:cxnSpLocks/>
              <a:endCxn id="7" idx="3"/>
            </p:cNvCxnSpPr>
            <p:nvPr/>
          </p:nvCxnSpPr>
          <p:spPr>
            <a:xfrm flipH="1" flipV="1">
              <a:off x="2522812" y="3733834"/>
              <a:ext cx="2484540" cy="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 name="Rectangle 5">
              <a:extLst>
                <a:ext uri="{FF2B5EF4-FFF2-40B4-BE49-F238E27FC236}">
                  <a16:creationId xmlns:a16="http://schemas.microsoft.com/office/drawing/2014/main" id="{16BDD6F7-89B3-4039-A75F-B26FA3ECBF45}"/>
                </a:ext>
              </a:extLst>
            </p:cNvPr>
            <p:cNvSpPr/>
            <p:nvPr/>
          </p:nvSpPr>
          <p:spPr>
            <a:xfrm>
              <a:off x="1097281" y="1845733"/>
              <a:ext cx="1425533" cy="10279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b="1" u="sng" dirty="0">
                  <a:solidFill>
                    <a:schemeClr val="tx1"/>
                  </a:solidFill>
                </a:rPr>
                <a:t>Start</a:t>
              </a:r>
            </a:p>
            <a:p>
              <a:pPr algn="ctr"/>
              <a:r>
                <a:rPr lang="en-GB" sz="1400" dirty="0">
                  <a:solidFill>
                    <a:schemeClr val="tx1"/>
                  </a:solidFill>
                </a:rPr>
                <a:t>Epoch frame</a:t>
              </a:r>
            </a:p>
          </p:txBody>
        </p:sp>
        <p:sp>
          <p:nvSpPr>
            <p:cNvPr id="7" name="Rectangle 6">
              <a:extLst>
                <a:ext uri="{FF2B5EF4-FFF2-40B4-BE49-F238E27FC236}">
                  <a16:creationId xmlns:a16="http://schemas.microsoft.com/office/drawing/2014/main" id="{388736CF-1416-4041-BC9B-59BA36E8BF14}"/>
                </a:ext>
              </a:extLst>
            </p:cNvPr>
            <p:cNvSpPr/>
            <p:nvPr/>
          </p:nvSpPr>
          <p:spPr>
            <a:xfrm>
              <a:off x="1097279" y="3219871"/>
              <a:ext cx="1425533" cy="10279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Run source detection algorithm</a:t>
              </a:r>
            </a:p>
          </p:txBody>
        </p:sp>
        <p:sp>
          <p:nvSpPr>
            <p:cNvPr id="8" name="Rectangle 7">
              <a:extLst>
                <a:ext uri="{FF2B5EF4-FFF2-40B4-BE49-F238E27FC236}">
                  <a16:creationId xmlns:a16="http://schemas.microsoft.com/office/drawing/2014/main" id="{A6EC8849-595E-4E44-B61A-1AA51DDFFA49}"/>
                </a:ext>
              </a:extLst>
            </p:cNvPr>
            <p:cNvSpPr/>
            <p:nvPr/>
          </p:nvSpPr>
          <p:spPr>
            <a:xfrm>
              <a:off x="7399090" y="1845733"/>
              <a:ext cx="1425533" cy="10279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Advance to next epoch (terminate after 12 epochs)</a:t>
              </a:r>
            </a:p>
          </p:txBody>
        </p:sp>
        <p:sp>
          <p:nvSpPr>
            <p:cNvPr id="9" name="Rectangle 8">
              <a:extLst>
                <a:ext uri="{FF2B5EF4-FFF2-40B4-BE49-F238E27FC236}">
                  <a16:creationId xmlns:a16="http://schemas.microsoft.com/office/drawing/2014/main" id="{4B81B332-7570-4709-A811-2D8EBBF71409}"/>
                </a:ext>
              </a:extLst>
            </p:cNvPr>
            <p:cNvSpPr/>
            <p:nvPr/>
          </p:nvSpPr>
          <p:spPr>
            <a:xfrm>
              <a:off x="1097279" y="4594008"/>
              <a:ext cx="1425533" cy="10279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Fit PSF model to detected stars</a:t>
              </a:r>
            </a:p>
          </p:txBody>
        </p:sp>
        <p:sp>
          <p:nvSpPr>
            <p:cNvPr id="10" name="Rectangle 9">
              <a:extLst>
                <a:ext uri="{FF2B5EF4-FFF2-40B4-BE49-F238E27FC236}">
                  <a16:creationId xmlns:a16="http://schemas.microsoft.com/office/drawing/2014/main" id="{9CAED595-4075-421D-83FD-8560DA3B2FBF}"/>
                </a:ext>
              </a:extLst>
            </p:cNvPr>
            <p:cNvSpPr/>
            <p:nvPr/>
          </p:nvSpPr>
          <p:spPr>
            <a:xfrm>
              <a:off x="3147611" y="4594008"/>
              <a:ext cx="1425533" cy="10279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Obtain flux values</a:t>
              </a:r>
            </a:p>
          </p:txBody>
        </p:sp>
        <p:sp>
          <p:nvSpPr>
            <p:cNvPr id="11" name="Flowchart: Decision 10">
              <a:extLst>
                <a:ext uri="{FF2B5EF4-FFF2-40B4-BE49-F238E27FC236}">
                  <a16:creationId xmlns:a16="http://schemas.microsoft.com/office/drawing/2014/main" id="{709AC59E-4A3A-45FD-AA42-A8ACAD1748CA}"/>
                </a:ext>
              </a:extLst>
            </p:cNvPr>
            <p:cNvSpPr/>
            <p:nvPr/>
          </p:nvSpPr>
          <p:spPr>
            <a:xfrm>
              <a:off x="5007639" y="3215116"/>
              <a:ext cx="1815306" cy="1027926"/>
            </a:xfrm>
            <a:prstGeom prst="flowChartDecisi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200" dirty="0">
                  <a:solidFill>
                    <a:schemeClr val="tx1"/>
                  </a:solidFill>
                </a:rPr>
                <a:t>Next iteration required?</a:t>
              </a:r>
            </a:p>
          </p:txBody>
        </p:sp>
        <p:sp>
          <p:nvSpPr>
            <p:cNvPr id="12" name="Rectangle 11">
              <a:extLst>
                <a:ext uri="{FF2B5EF4-FFF2-40B4-BE49-F238E27FC236}">
                  <a16:creationId xmlns:a16="http://schemas.microsoft.com/office/drawing/2014/main" id="{E4C04A11-F97B-4B0C-8BF5-6E021B39AA8F}"/>
                </a:ext>
              </a:extLst>
            </p:cNvPr>
            <p:cNvSpPr/>
            <p:nvPr/>
          </p:nvSpPr>
          <p:spPr>
            <a:xfrm>
              <a:off x="7399090" y="3216610"/>
              <a:ext cx="1425533" cy="1027926"/>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Calculate apparent magnitudes</a:t>
              </a:r>
            </a:p>
          </p:txBody>
        </p:sp>
        <p:cxnSp>
          <p:nvCxnSpPr>
            <p:cNvPr id="13" name="Straight Arrow Connector 12">
              <a:extLst>
                <a:ext uri="{FF2B5EF4-FFF2-40B4-BE49-F238E27FC236}">
                  <a16:creationId xmlns:a16="http://schemas.microsoft.com/office/drawing/2014/main" id="{D85793EF-92D8-4AE5-A5E5-425DDACDE1BB}"/>
                </a:ext>
              </a:extLst>
            </p:cNvPr>
            <p:cNvCxnSpPr>
              <a:cxnSpLocks/>
              <a:stCxn id="8" idx="1"/>
              <a:endCxn id="6" idx="3"/>
            </p:cNvCxnSpPr>
            <p:nvPr/>
          </p:nvCxnSpPr>
          <p:spPr>
            <a:xfrm flipH="1">
              <a:off x="2522814" y="2359696"/>
              <a:ext cx="4876276"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3227227-E338-443B-97AD-EB63C9406C1D}"/>
                </a:ext>
              </a:extLst>
            </p:cNvPr>
            <p:cNvCxnSpPr>
              <a:cxnSpLocks/>
              <a:endCxn id="10" idx="1"/>
            </p:cNvCxnSpPr>
            <p:nvPr/>
          </p:nvCxnSpPr>
          <p:spPr>
            <a:xfrm>
              <a:off x="2522812" y="5107971"/>
              <a:ext cx="6247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F85EEF8-7048-4C51-B6A4-46DA22A25BE4}"/>
                </a:ext>
              </a:extLst>
            </p:cNvPr>
            <p:cNvCxnSpPr>
              <a:cxnSpLocks/>
              <a:stCxn id="7" idx="2"/>
              <a:endCxn id="9" idx="0"/>
            </p:cNvCxnSpPr>
            <p:nvPr/>
          </p:nvCxnSpPr>
          <p:spPr>
            <a:xfrm>
              <a:off x="1810046" y="4247796"/>
              <a:ext cx="0" cy="346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22A0A031-A38A-4F6A-9D19-ECFE9B29A6AB}"/>
                </a:ext>
              </a:extLst>
            </p:cNvPr>
            <p:cNvCxnSpPr>
              <a:cxnSpLocks/>
              <a:stCxn id="25" idx="0"/>
            </p:cNvCxnSpPr>
            <p:nvPr/>
          </p:nvCxnSpPr>
          <p:spPr>
            <a:xfrm flipH="1" flipV="1">
              <a:off x="5910709" y="4243042"/>
              <a:ext cx="1" cy="3509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3E9DDB5-E866-4F6D-9ADA-FEE50D63625C}"/>
                </a:ext>
              </a:extLst>
            </p:cNvPr>
            <p:cNvCxnSpPr>
              <a:cxnSpLocks/>
            </p:cNvCxnSpPr>
            <p:nvPr/>
          </p:nvCxnSpPr>
          <p:spPr>
            <a:xfrm>
              <a:off x="6816774" y="3733835"/>
              <a:ext cx="581434" cy="106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B530302D-AF55-4DE3-B954-2A162BFED76D}"/>
                </a:ext>
              </a:extLst>
            </p:cNvPr>
            <p:cNvSpPr/>
            <p:nvPr/>
          </p:nvSpPr>
          <p:spPr>
            <a:xfrm>
              <a:off x="6872372" y="3624305"/>
              <a:ext cx="419904" cy="219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C00000"/>
                  </a:solidFill>
                </a:rPr>
                <a:t>No</a:t>
              </a:r>
            </a:p>
          </p:txBody>
        </p:sp>
        <p:sp>
          <p:nvSpPr>
            <p:cNvPr id="20" name="Rectangle 19">
              <a:extLst>
                <a:ext uri="{FF2B5EF4-FFF2-40B4-BE49-F238E27FC236}">
                  <a16:creationId xmlns:a16="http://schemas.microsoft.com/office/drawing/2014/main" id="{49DD5FBE-AD53-4010-AF7E-263A75B6FCCC}"/>
                </a:ext>
              </a:extLst>
            </p:cNvPr>
            <p:cNvSpPr/>
            <p:nvPr/>
          </p:nvSpPr>
          <p:spPr>
            <a:xfrm>
              <a:off x="3514820" y="3619548"/>
              <a:ext cx="500523" cy="2190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rgbClr val="C00000"/>
                  </a:solidFill>
                </a:rPr>
                <a:t>Yes</a:t>
              </a:r>
            </a:p>
          </p:txBody>
        </p:sp>
        <p:sp>
          <p:nvSpPr>
            <p:cNvPr id="25" name="Rectangle 24">
              <a:extLst>
                <a:ext uri="{FF2B5EF4-FFF2-40B4-BE49-F238E27FC236}">
                  <a16:creationId xmlns:a16="http://schemas.microsoft.com/office/drawing/2014/main" id="{D28BD429-C34F-4B94-92D0-D3D33DD2C328}"/>
                </a:ext>
              </a:extLst>
            </p:cNvPr>
            <p:cNvSpPr/>
            <p:nvPr/>
          </p:nvSpPr>
          <p:spPr>
            <a:xfrm>
              <a:off x="5197943" y="4594008"/>
              <a:ext cx="1425533" cy="10279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Subtract detected stars from image (residual image)</a:t>
              </a:r>
            </a:p>
          </p:txBody>
        </p:sp>
        <p:sp>
          <p:nvSpPr>
            <p:cNvPr id="29" name="Rectangle 28">
              <a:extLst>
                <a:ext uri="{FF2B5EF4-FFF2-40B4-BE49-F238E27FC236}">
                  <a16:creationId xmlns:a16="http://schemas.microsoft.com/office/drawing/2014/main" id="{119CC18F-A777-4668-A483-8C9BE30D3BC0}"/>
                </a:ext>
              </a:extLst>
            </p:cNvPr>
            <p:cNvSpPr/>
            <p:nvPr/>
          </p:nvSpPr>
          <p:spPr>
            <a:xfrm>
              <a:off x="9451178" y="3216611"/>
              <a:ext cx="1425533" cy="10279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Match stars via coordinates to master source list</a:t>
              </a:r>
            </a:p>
          </p:txBody>
        </p:sp>
        <p:sp>
          <p:nvSpPr>
            <p:cNvPr id="30" name="Rectangle 29">
              <a:extLst>
                <a:ext uri="{FF2B5EF4-FFF2-40B4-BE49-F238E27FC236}">
                  <a16:creationId xmlns:a16="http://schemas.microsoft.com/office/drawing/2014/main" id="{57034CA9-A101-40CF-AAE6-A834549C3441}"/>
                </a:ext>
              </a:extLst>
            </p:cNvPr>
            <p:cNvSpPr/>
            <p:nvPr/>
          </p:nvSpPr>
          <p:spPr>
            <a:xfrm>
              <a:off x="9451177" y="1845734"/>
              <a:ext cx="1425533" cy="1027925"/>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400" dirty="0">
                  <a:solidFill>
                    <a:schemeClr val="tx1"/>
                  </a:solidFill>
                </a:rPr>
                <a:t>Join to master source list</a:t>
              </a:r>
            </a:p>
          </p:txBody>
        </p:sp>
        <p:cxnSp>
          <p:nvCxnSpPr>
            <p:cNvPr id="38" name="Straight Arrow Connector 37">
              <a:extLst>
                <a:ext uri="{FF2B5EF4-FFF2-40B4-BE49-F238E27FC236}">
                  <a16:creationId xmlns:a16="http://schemas.microsoft.com/office/drawing/2014/main" id="{256361D7-912B-49ED-9051-63F28FF929ED}"/>
                </a:ext>
              </a:extLst>
            </p:cNvPr>
            <p:cNvCxnSpPr>
              <a:cxnSpLocks/>
            </p:cNvCxnSpPr>
            <p:nvPr/>
          </p:nvCxnSpPr>
          <p:spPr>
            <a:xfrm>
              <a:off x="4573144" y="5107971"/>
              <a:ext cx="624799" cy="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3365CC7B-F79B-4D00-A8F2-4B3AA5E7C9D0}"/>
                </a:ext>
              </a:extLst>
            </p:cNvPr>
            <p:cNvCxnSpPr>
              <a:cxnSpLocks/>
            </p:cNvCxnSpPr>
            <p:nvPr/>
          </p:nvCxnSpPr>
          <p:spPr>
            <a:xfrm>
              <a:off x="1810046" y="2885443"/>
              <a:ext cx="0" cy="34621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FC4CFA5-BFB6-4474-BFB2-B8AD7920B0C2}"/>
                </a:ext>
              </a:extLst>
            </p:cNvPr>
            <p:cNvCxnSpPr>
              <a:cxnSpLocks/>
              <a:stCxn id="12" idx="3"/>
              <a:endCxn id="29" idx="1"/>
            </p:cNvCxnSpPr>
            <p:nvPr/>
          </p:nvCxnSpPr>
          <p:spPr>
            <a:xfrm>
              <a:off x="8824623" y="3730573"/>
              <a:ext cx="626555"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cxnSp>
        <p:nvCxnSpPr>
          <p:cNvPr id="64" name="Straight Arrow Connector 63">
            <a:extLst>
              <a:ext uri="{FF2B5EF4-FFF2-40B4-BE49-F238E27FC236}">
                <a16:creationId xmlns:a16="http://schemas.microsoft.com/office/drawing/2014/main" id="{2826D33A-4314-4097-A257-507E021CEF95}"/>
              </a:ext>
            </a:extLst>
          </p:cNvPr>
          <p:cNvCxnSpPr>
            <a:cxnSpLocks/>
            <a:stCxn id="29" idx="0"/>
          </p:cNvCxnSpPr>
          <p:nvPr/>
        </p:nvCxnSpPr>
        <p:spPr>
          <a:xfrm flipV="1">
            <a:off x="10340114" y="2877183"/>
            <a:ext cx="0" cy="339428"/>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19C6B357-8024-497E-AAC6-08CD62C6F71F}"/>
              </a:ext>
            </a:extLst>
          </p:cNvPr>
          <p:cNvCxnSpPr>
            <a:cxnSpLocks/>
            <a:stCxn id="30" idx="1"/>
            <a:endCxn id="8" idx="3"/>
          </p:cNvCxnSpPr>
          <p:nvPr/>
        </p:nvCxnSpPr>
        <p:spPr>
          <a:xfrm flipH="1" flipV="1">
            <a:off x="9000792" y="2359696"/>
            <a:ext cx="62655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Footer Placeholder 70">
            <a:extLst>
              <a:ext uri="{FF2B5EF4-FFF2-40B4-BE49-F238E27FC236}">
                <a16:creationId xmlns:a16="http://schemas.microsoft.com/office/drawing/2014/main" id="{94D7F6D1-67D2-43EC-A180-17B7E2D77EB9}"/>
              </a:ext>
            </a:extLst>
          </p:cNvPr>
          <p:cNvSpPr>
            <a:spLocks noGrp="1"/>
          </p:cNvSpPr>
          <p:nvPr>
            <p:ph type="ftr" sz="quarter" idx="11"/>
          </p:nvPr>
        </p:nvSpPr>
        <p:spPr/>
        <p:txBody>
          <a:bodyPr/>
          <a:lstStyle/>
          <a:p>
            <a:r>
              <a:rPr lang="en-US"/>
              <a:t>METHODOLOGY</a:t>
            </a:r>
            <a:endParaRPr lang="en-US" dirty="0">
              <a:latin typeface="+mn-lt"/>
            </a:endParaRPr>
          </a:p>
        </p:txBody>
      </p:sp>
    </p:spTree>
    <p:extLst>
      <p:ext uri="{BB962C8B-B14F-4D97-AF65-F5344CB8AC3E}">
        <p14:creationId xmlns:p14="http://schemas.microsoft.com/office/powerpoint/2010/main" val="1218842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F2C19D-8ED3-4C8F-81A3-4E2B5D7EF1D0}"/>
              </a:ext>
            </a:extLst>
          </p:cNvPr>
          <p:cNvSpPr>
            <a:spLocks noGrp="1"/>
          </p:cNvSpPr>
          <p:nvPr>
            <p:ph type="title"/>
          </p:nvPr>
        </p:nvSpPr>
        <p:spPr/>
        <p:txBody>
          <a:bodyPr/>
          <a:lstStyle/>
          <a:p>
            <a:r>
              <a:rPr lang="en-GB" dirty="0">
                <a:solidFill>
                  <a:schemeClr val="tx1"/>
                </a:solidFill>
              </a:rPr>
              <a:t>Apparent magnitudes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71E1B0-EEED-413C-A5A7-51074D9C9B9B}"/>
                  </a:ext>
                </a:extLst>
              </p:cNvPr>
              <p:cNvSpPr>
                <a:spLocks noGrp="1"/>
              </p:cNvSpPr>
              <p:nvPr>
                <p:ph idx="1"/>
              </p:nvPr>
            </p:nvSpPr>
            <p:spPr/>
            <p:txBody>
              <a:bodyPr>
                <a:normAutofit/>
              </a:bodyPr>
              <a:lstStyle/>
              <a:p>
                <a:pPr>
                  <a:buClrTx/>
                  <a:buFont typeface="Arial" panose="020B0604020202020204" pitchFamily="34" charset="0"/>
                  <a:buChar char="•"/>
                </a:pPr>
                <a:r>
                  <a:rPr lang="en-GB" dirty="0">
                    <a:solidFill>
                      <a:schemeClr val="tx1"/>
                    </a:solidFill>
                  </a:rPr>
                  <a:t>Apparent magnitudes of detected stars calculated using,</a:t>
                </a:r>
              </a:p>
              <a:p>
                <a:pPr marL="0" indent="0">
                  <a:buClrTx/>
                  <a:buNone/>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𝑚</m:t>
                      </m:r>
                      <m:r>
                        <a:rPr lang="en-GB" b="0" i="1" smtClean="0">
                          <a:solidFill>
                            <a:schemeClr val="tx1"/>
                          </a:solidFill>
                          <a:latin typeface="Cambria Math" panose="02040503050406030204" pitchFamily="18" charset="0"/>
                        </a:rPr>
                        <m:t>−</m:t>
                      </m:r>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𝑀</m:t>
                          </m:r>
                        </m:e>
                        <m:sub>
                          <m:r>
                            <a:rPr lang="en-GB" b="0" i="1" smtClean="0">
                              <a:solidFill>
                                <a:schemeClr val="tx1"/>
                              </a:solidFill>
                              <a:latin typeface="Cambria Math" panose="02040503050406030204" pitchFamily="18" charset="0"/>
                            </a:rPr>
                            <m:t>0</m:t>
                          </m:r>
                        </m:sub>
                      </m:sSub>
                      <m:r>
                        <a:rPr lang="en-GB" b="0" i="1" smtClean="0">
                          <a:solidFill>
                            <a:schemeClr val="tx1"/>
                          </a:solidFill>
                          <a:latin typeface="Cambria Math" panose="02040503050406030204" pitchFamily="18" charset="0"/>
                        </a:rPr>
                        <m:t>=−2.5</m:t>
                      </m:r>
                      <m:func>
                        <m:funcPr>
                          <m:ctrlPr>
                            <a:rPr lang="en-GB" b="0" i="1" smtClean="0">
                              <a:solidFill>
                                <a:schemeClr val="tx1"/>
                              </a:solidFill>
                              <a:latin typeface="Cambria Math" panose="02040503050406030204" pitchFamily="18" charset="0"/>
                            </a:rPr>
                          </m:ctrlPr>
                        </m:funcPr>
                        <m:fName>
                          <m:sSub>
                            <m:sSubPr>
                              <m:ctrlPr>
                                <a:rPr lang="en-GB" b="0" i="1" smtClean="0">
                                  <a:solidFill>
                                    <a:schemeClr val="tx1"/>
                                  </a:solidFill>
                                  <a:latin typeface="Cambria Math" panose="02040503050406030204" pitchFamily="18" charset="0"/>
                                </a:rPr>
                              </m:ctrlPr>
                            </m:sSubPr>
                            <m:e>
                              <m:r>
                                <m:rPr>
                                  <m:sty m:val="p"/>
                                </m:rPr>
                                <a:rPr lang="en-GB" b="0" i="0" smtClean="0">
                                  <a:solidFill>
                                    <a:schemeClr val="tx1"/>
                                  </a:solidFill>
                                  <a:latin typeface="Cambria Math" panose="02040503050406030204" pitchFamily="18" charset="0"/>
                                </a:rPr>
                                <m:t>log</m:t>
                              </m:r>
                            </m:e>
                            <m:sub>
                              <m:r>
                                <a:rPr lang="en-GB" b="0" i="1" smtClean="0">
                                  <a:solidFill>
                                    <a:schemeClr val="tx1"/>
                                  </a:solidFill>
                                  <a:latin typeface="Cambria Math" panose="02040503050406030204" pitchFamily="18" charset="0"/>
                                </a:rPr>
                                <m:t>10</m:t>
                              </m:r>
                            </m:sub>
                          </m:sSub>
                        </m:fName>
                        <m:e>
                          <m:d>
                            <m:dPr>
                              <m:ctrlPr>
                                <a:rPr lang="en-GB" b="0" i="1" smtClean="0">
                                  <a:solidFill>
                                    <a:schemeClr val="tx1"/>
                                  </a:solidFill>
                                  <a:latin typeface="Cambria Math" panose="02040503050406030204" pitchFamily="18" charset="0"/>
                                </a:rPr>
                              </m:ctrlPr>
                            </m:dPr>
                            <m:e>
                              <m:f>
                                <m:fPr>
                                  <m:type m:val="lin"/>
                                  <m:ctrlPr>
                                    <a:rPr lang="en-GB" b="0" i="1" smtClean="0">
                                      <a:solidFill>
                                        <a:schemeClr val="tx1"/>
                                      </a:solidFill>
                                      <a:latin typeface="Cambria Math" panose="02040503050406030204" pitchFamily="18" charset="0"/>
                                    </a:rPr>
                                  </m:ctrlPr>
                                </m:fPr>
                                <m:num>
                                  <m:r>
                                    <a:rPr lang="en-GB" b="0" i="1" smtClean="0">
                                      <a:solidFill>
                                        <a:schemeClr val="tx1"/>
                                      </a:solidFill>
                                      <a:latin typeface="Cambria Math" panose="02040503050406030204" pitchFamily="18" charset="0"/>
                                    </a:rPr>
                                    <m:t>𝐹</m:t>
                                  </m:r>
                                </m:num>
                                <m:den>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𝐹</m:t>
                                      </m:r>
                                    </m:e>
                                    <m:sub>
                                      <m:r>
                                        <a:rPr lang="en-GB" b="0" i="1" smtClean="0">
                                          <a:solidFill>
                                            <a:schemeClr val="tx1"/>
                                          </a:solidFill>
                                          <a:latin typeface="Cambria Math" panose="02040503050406030204" pitchFamily="18" charset="0"/>
                                        </a:rPr>
                                        <m:t>0</m:t>
                                      </m:r>
                                    </m:sub>
                                  </m:sSub>
                                </m:den>
                              </m:f>
                            </m:e>
                          </m:d>
                        </m:e>
                      </m:func>
                    </m:oMath>
                  </m:oMathPara>
                </a14:m>
                <a:endParaRPr lang="en-GB" dirty="0">
                  <a:solidFill>
                    <a:schemeClr val="tx1"/>
                  </a:solidFill>
                </a:endParaRPr>
              </a:p>
              <a:p>
                <a:pPr>
                  <a:buClrTx/>
                  <a:buFont typeface="Arial" panose="020B0604020202020204" pitchFamily="34" charset="0"/>
                  <a:buChar char="•"/>
                </a:pPr>
                <a14:m>
                  <m:oMath xmlns:m="http://schemas.openxmlformats.org/officeDocument/2006/math">
                    <m:sSub>
                      <m:sSubPr>
                        <m:ctrlPr>
                          <a:rPr lang="en-GB" i="1" dirty="0" smtClean="0">
                            <a:solidFill>
                              <a:schemeClr val="tx1"/>
                            </a:solidFill>
                            <a:latin typeface="Cambria Math" panose="02040503050406030204" pitchFamily="18" charset="0"/>
                          </a:rPr>
                        </m:ctrlPr>
                      </m:sSubPr>
                      <m:e>
                        <m:r>
                          <a:rPr lang="en-GB" b="0" i="1" dirty="0" smtClean="0">
                            <a:solidFill>
                              <a:schemeClr val="tx1"/>
                            </a:solidFill>
                            <a:latin typeface="Cambria Math" panose="02040503050406030204" pitchFamily="18" charset="0"/>
                          </a:rPr>
                          <m:t>𝑀</m:t>
                        </m:r>
                      </m:e>
                      <m:sub>
                        <m:r>
                          <a:rPr lang="en-GB" b="0" i="1" dirty="0" smtClean="0">
                            <a:solidFill>
                              <a:schemeClr val="tx1"/>
                            </a:solidFill>
                            <a:latin typeface="Cambria Math" panose="02040503050406030204" pitchFamily="18" charset="0"/>
                          </a:rPr>
                          <m:t>0</m:t>
                        </m:r>
                      </m:sub>
                    </m:sSub>
                  </m:oMath>
                </a14:m>
                <a:r>
                  <a:rPr lang="en-GB" dirty="0">
                    <a:solidFill>
                      <a:schemeClr val="tx1"/>
                    </a:solidFill>
                  </a:rPr>
                  <a:t>: zero-magnitude source (</a:t>
                </a:r>
                <a14:m>
                  <m:oMath xmlns:m="http://schemas.openxmlformats.org/officeDocument/2006/math">
                    <m:r>
                      <a:rPr lang="en-GB" b="0" i="1" smtClean="0">
                        <a:solidFill>
                          <a:schemeClr val="tx1"/>
                        </a:solidFill>
                        <a:latin typeface="Cambria Math" panose="02040503050406030204" pitchFamily="18" charset="0"/>
                      </a:rPr>
                      <m:t>=0</m:t>
                    </m:r>
                  </m:oMath>
                </a14:m>
                <a:r>
                  <a:rPr lang="en-GB" dirty="0">
                    <a:solidFill>
                      <a:schemeClr val="tx1"/>
                    </a:solidFill>
                  </a:rPr>
                  <a:t>)</a:t>
                </a:r>
              </a:p>
              <a:p>
                <a:pPr>
                  <a:buClrTx/>
                  <a:buFont typeface="Arial" panose="020B0604020202020204" pitchFamily="34" charset="0"/>
                  <a:buChar char="•"/>
                </a:pPr>
                <a:r>
                  <a:rPr lang="en-GB" dirty="0">
                    <a:solidFill>
                      <a:schemeClr val="tx1"/>
                    </a:solidFill>
                  </a:rPr>
                  <a:t>SB: surface brightness and C is a conversion factor</a:t>
                </a:r>
              </a:p>
              <a:p>
                <a:pPr marL="0" indent="0">
                  <a:buClrTx/>
                  <a:buNone/>
                </a:pPr>
                <a:endParaRPr lang="en-GB" dirty="0">
                  <a:solidFill>
                    <a:schemeClr val="tx1"/>
                  </a:solidFill>
                </a:endParaRPr>
              </a:p>
              <a:p>
                <a:pPr>
                  <a:buClrTx/>
                  <a:buFont typeface="Arial" panose="020B0604020202020204" pitchFamily="34" charset="0"/>
                  <a:buChar char="•"/>
                </a:pPr>
                <a:r>
                  <a:rPr lang="en-GB" dirty="0">
                    <a:solidFill>
                      <a:schemeClr val="tx1"/>
                    </a:solidFill>
                  </a:rPr>
                  <a:t>Gives an apparent magnitude with a zero-point magnitude,</a:t>
                </a:r>
              </a:p>
              <a:p>
                <a:pPr marL="0" indent="0">
                  <a:buClrTx/>
                  <a:buNone/>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𝑚</m:t>
                      </m:r>
                      <m:r>
                        <a:rPr lang="en-GB" b="0" i="1" smtClean="0">
                          <a:solidFill>
                            <a:schemeClr val="tx1"/>
                          </a:solidFill>
                          <a:latin typeface="Cambria Math" panose="02040503050406030204" pitchFamily="18" charset="0"/>
                        </a:rPr>
                        <m:t>=−2.5</m:t>
                      </m:r>
                      <m:func>
                        <m:funcPr>
                          <m:ctrlPr>
                            <a:rPr lang="en-GB" i="1">
                              <a:solidFill>
                                <a:schemeClr val="tx1"/>
                              </a:solidFill>
                              <a:latin typeface="Cambria Math" panose="02040503050406030204" pitchFamily="18" charset="0"/>
                            </a:rPr>
                          </m:ctrlPr>
                        </m:funcPr>
                        <m:fName>
                          <m:sSub>
                            <m:sSubPr>
                              <m:ctrlPr>
                                <a:rPr lang="en-GB" i="1">
                                  <a:solidFill>
                                    <a:schemeClr val="tx1"/>
                                  </a:solidFill>
                                  <a:latin typeface="Cambria Math" panose="02040503050406030204" pitchFamily="18" charset="0"/>
                                </a:rPr>
                              </m:ctrlPr>
                            </m:sSubPr>
                            <m:e>
                              <m:r>
                                <m:rPr>
                                  <m:sty m:val="p"/>
                                </m:rPr>
                                <a:rPr lang="en-GB">
                                  <a:solidFill>
                                    <a:schemeClr val="tx1"/>
                                  </a:solidFill>
                                  <a:latin typeface="Cambria Math" panose="02040503050406030204" pitchFamily="18" charset="0"/>
                                </a:rPr>
                                <m:t>log</m:t>
                              </m:r>
                            </m:e>
                            <m:sub>
                              <m:r>
                                <a:rPr lang="en-GB" i="1">
                                  <a:solidFill>
                                    <a:schemeClr val="tx1"/>
                                  </a:solidFill>
                                  <a:latin typeface="Cambria Math" panose="02040503050406030204" pitchFamily="18" charset="0"/>
                                </a:rPr>
                                <m:t>10</m:t>
                              </m:r>
                            </m:sub>
                          </m:sSub>
                        </m:fName>
                        <m:e>
                          <m:d>
                            <m:dPr>
                              <m:ctrlPr>
                                <a:rPr lang="en-GB" i="1">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𝑆𝐵</m:t>
                              </m:r>
                            </m:e>
                          </m:d>
                        </m:e>
                      </m:func>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𝑍𝑃</m:t>
                      </m:r>
                    </m:oMath>
                  </m:oMathPara>
                </a14:m>
                <a:endParaRPr lang="en-GB" dirty="0">
                  <a:solidFill>
                    <a:schemeClr val="tx1"/>
                  </a:solidFill>
                </a:endParaRPr>
              </a:p>
              <a:p>
                <a:pPr marL="0" indent="0">
                  <a:buClrTx/>
                  <a:buNone/>
                </a:pPr>
                <a:r>
                  <a:rPr lang="en-GB" dirty="0">
                    <a:solidFill>
                      <a:schemeClr val="tx1"/>
                    </a:solidFill>
                  </a:rPr>
                  <a:t>where:</a:t>
                </a:r>
              </a:p>
              <a:p>
                <a:pPr marL="0" indent="0">
                  <a:buClrTx/>
                  <a:buNone/>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𝑍𝑃</m:t>
                      </m:r>
                      <m:r>
                        <a:rPr lang="en-GB" b="0" i="1" smtClean="0">
                          <a:solidFill>
                            <a:schemeClr val="tx1"/>
                          </a:solidFill>
                          <a:latin typeface="Cambria Math" panose="02040503050406030204" pitchFamily="18" charset="0"/>
                        </a:rPr>
                        <m:t>=2.5</m:t>
                      </m:r>
                      <m:func>
                        <m:funcPr>
                          <m:ctrlPr>
                            <a:rPr lang="en-GB" i="1">
                              <a:solidFill>
                                <a:schemeClr val="tx1"/>
                              </a:solidFill>
                              <a:latin typeface="Cambria Math" panose="02040503050406030204" pitchFamily="18" charset="0"/>
                            </a:rPr>
                          </m:ctrlPr>
                        </m:funcPr>
                        <m:fName>
                          <m:sSub>
                            <m:sSubPr>
                              <m:ctrlPr>
                                <a:rPr lang="en-GB" i="1">
                                  <a:solidFill>
                                    <a:schemeClr val="tx1"/>
                                  </a:solidFill>
                                  <a:latin typeface="Cambria Math" panose="02040503050406030204" pitchFamily="18" charset="0"/>
                                </a:rPr>
                              </m:ctrlPr>
                            </m:sSubPr>
                            <m:e>
                              <m:r>
                                <m:rPr>
                                  <m:sty m:val="p"/>
                                </m:rPr>
                                <a:rPr lang="en-GB">
                                  <a:solidFill>
                                    <a:schemeClr val="tx1"/>
                                  </a:solidFill>
                                  <a:latin typeface="Cambria Math" panose="02040503050406030204" pitchFamily="18" charset="0"/>
                                </a:rPr>
                                <m:t>log</m:t>
                              </m:r>
                            </m:e>
                            <m:sub>
                              <m:r>
                                <a:rPr lang="en-GB" i="1">
                                  <a:solidFill>
                                    <a:schemeClr val="tx1"/>
                                  </a:solidFill>
                                  <a:latin typeface="Cambria Math" panose="02040503050406030204" pitchFamily="18" charset="0"/>
                                </a:rPr>
                                <m:t>10</m:t>
                              </m:r>
                            </m:sub>
                          </m:sSub>
                        </m:fName>
                        <m:e>
                          <m:d>
                            <m:dPr>
                              <m:ctrlPr>
                                <a:rPr lang="en-GB" i="1">
                                  <a:solidFill>
                                    <a:schemeClr val="tx1"/>
                                  </a:solidFill>
                                  <a:latin typeface="Cambria Math" panose="02040503050406030204" pitchFamily="18" charset="0"/>
                                </a:rPr>
                              </m:ctrlPr>
                            </m:dPr>
                            <m:e>
                              <m:f>
                                <m:fPr>
                                  <m:type m:val="lin"/>
                                  <m:ctrlPr>
                                    <a:rPr lang="en-GB" i="1">
                                      <a:solidFill>
                                        <a:schemeClr val="tx1"/>
                                      </a:solidFill>
                                      <a:latin typeface="Cambria Math" panose="02040503050406030204" pitchFamily="18" charset="0"/>
                                    </a:rPr>
                                  </m:ctrlPr>
                                </m:fPr>
                                <m:num>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𝐹</m:t>
                                      </m:r>
                                    </m:e>
                                    <m:sub>
                                      <m:r>
                                        <a:rPr lang="en-GB" i="1">
                                          <a:solidFill>
                                            <a:schemeClr val="tx1"/>
                                          </a:solidFill>
                                          <a:latin typeface="Cambria Math" panose="02040503050406030204" pitchFamily="18" charset="0"/>
                                        </a:rPr>
                                        <m:t>0</m:t>
                                      </m:r>
                                    </m:sub>
                                  </m:sSub>
                                </m:num>
                                <m:den>
                                  <m:r>
                                    <a:rPr lang="en-GB" i="1">
                                      <a:solidFill>
                                        <a:schemeClr val="tx1"/>
                                      </a:solidFill>
                                      <a:latin typeface="Cambria Math" panose="02040503050406030204" pitchFamily="18" charset="0"/>
                                    </a:rPr>
                                    <m:t>𝐶</m:t>
                                  </m:r>
                                </m:den>
                              </m:f>
                            </m:e>
                          </m:d>
                        </m:e>
                      </m:func>
                    </m:oMath>
                  </m:oMathPara>
                </a14:m>
                <a:endParaRPr lang="en-GB" dirty="0">
                  <a:solidFill>
                    <a:schemeClr val="tx1"/>
                  </a:solidFill>
                </a:endParaRPr>
              </a:p>
              <a:p>
                <a:pPr marL="0" indent="0">
                  <a:buClrTx/>
                  <a:buNone/>
                </a:pPr>
                <a:endParaRPr lang="en-GB" dirty="0">
                  <a:solidFill>
                    <a:schemeClr val="tx1"/>
                  </a:solidFill>
                </a:endParaRPr>
              </a:p>
              <a:p>
                <a:pPr>
                  <a:buClrTx/>
                  <a:buFont typeface="Arial" panose="020B0604020202020204" pitchFamily="34" charset="0"/>
                  <a:buChar char="•"/>
                </a:pPr>
                <a:endParaRPr lang="en-GB" dirty="0">
                  <a:solidFill>
                    <a:schemeClr val="tx1"/>
                  </a:solidFill>
                </a:endParaRPr>
              </a:p>
            </p:txBody>
          </p:sp>
        </mc:Choice>
        <mc:Fallback xmlns="">
          <p:sp>
            <p:nvSpPr>
              <p:cNvPr id="3" name="Content Placeholder 2">
                <a:extLst>
                  <a:ext uri="{FF2B5EF4-FFF2-40B4-BE49-F238E27FC236}">
                    <a16:creationId xmlns:a16="http://schemas.microsoft.com/office/drawing/2014/main" id="{9B71E1B0-EEED-413C-A5A7-51074D9C9B9B}"/>
                  </a:ext>
                </a:extLst>
              </p:cNvPr>
              <p:cNvSpPr>
                <a:spLocks noGrp="1" noRot="1" noChangeAspect="1" noMove="1" noResize="1" noEditPoints="1" noAdjustHandles="1" noChangeArrowheads="1" noChangeShapeType="1" noTextEdit="1"/>
              </p:cNvSpPr>
              <p:nvPr>
                <p:ph idx="1"/>
              </p:nvPr>
            </p:nvSpPr>
            <p:spPr>
              <a:blipFill>
                <a:blip r:embed="rId3"/>
                <a:stretch>
                  <a:fillRect l="-1515" t="-5000" b="-5455"/>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C9E334FA-17DC-43B8-A065-B88AFB28A5D0}"/>
              </a:ext>
            </a:extLst>
          </p:cNvPr>
          <p:cNvSpPr>
            <a:spLocks noGrp="1"/>
          </p:cNvSpPr>
          <p:nvPr>
            <p:ph type="sldNum" sz="quarter" idx="12"/>
          </p:nvPr>
        </p:nvSpPr>
        <p:spPr/>
        <p:txBody>
          <a:bodyPr/>
          <a:lstStyle/>
          <a:p>
            <a:fld id="{63F9D384-533B-4C4E-B660-F861AA07D173}" type="slidenum">
              <a:rPr lang="en-US" smtClean="0"/>
              <a:pPr/>
              <a:t>16</a:t>
            </a:fld>
            <a:endParaRPr lang="en-US" dirty="0">
              <a:latin typeface="+mn-lt"/>
            </a:endParaRPr>
          </a:p>
        </p:txBody>
      </p:sp>
      <p:sp>
        <p:nvSpPr>
          <p:cNvPr id="5" name="Footer Placeholder 4">
            <a:extLst>
              <a:ext uri="{FF2B5EF4-FFF2-40B4-BE49-F238E27FC236}">
                <a16:creationId xmlns:a16="http://schemas.microsoft.com/office/drawing/2014/main" id="{2B977131-ED77-48BB-AEB7-36FCD0698F8B}"/>
              </a:ext>
            </a:extLst>
          </p:cNvPr>
          <p:cNvSpPr>
            <a:spLocks noGrp="1"/>
          </p:cNvSpPr>
          <p:nvPr>
            <p:ph type="ftr" sz="quarter" idx="11"/>
          </p:nvPr>
        </p:nvSpPr>
        <p:spPr/>
        <p:txBody>
          <a:bodyPr/>
          <a:lstStyle/>
          <a:p>
            <a:r>
              <a:rPr lang="en-US"/>
              <a:t>METHODOLOGY</a:t>
            </a:r>
            <a:endParaRPr lang="en-US" dirty="0">
              <a:latin typeface="+mn-lt"/>
            </a:endParaRPr>
          </a:p>
        </p:txBody>
      </p:sp>
      <p:sp>
        <p:nvSpPr>
          <p:cNvPr id="6" name="TextBox 5">
            <a:extLst>
              <a:ext uri="{FF2B5EF4-FFF2-40B4-BE49-F238E27FC236}">
                <a16:creationId xmlns:a16="http://schemas.microsoft.com/office/drawing/2014/main" id="{86348127-FA02-4598-B375-8D818D7BB861}"/>
              </a:ext>
            </a:extLst>
          </p:cNvPr>
          <p:cNvSpPr txBox="1"/>
          <p:nvPr/>
        </p:nvSpPr>
        <p:spPr>
          <a:xfrm>
            <a:off x="3566160" y="6025940"/>
            <a:ext cx="7589520" cy="276999"/>
          </a:xfrm>
          <a:prstGeom prst="rect">
            <a:avLst/>
          </a:prstGeom>
          <a:noFill/>
        </p:spPr>
        <p:txBody>
          <a:bodyPr wrap="square" rtlCol="0">
            <a:spAutoFit/>
          </a:bodyPr>
          <a:lstStyle/>
          <a:p>
            <a:pPr algn="r"/>
            <a:r>
              <a:rPr lang="en-GB" sz="1200" i="1" dirty="0"/>
              <a:t>Reference material</a:t>
            </a:r>
            <a:r>
              <a:rPr lang="en-GB" sz="1200" dirty="0"/>
              <a:t>: https://irsa.ipac.caltech.edu/data/SPITZER/docs/irac/iracinstrumenthandbook/19/#_Toc59022370</a:t>
            </a:r>
          </a:p>
        </p:txBody>
      </p:sp>
    </p:spTree>
    <p:extLst>
      <p:ext uri="{BB962C8B-B14F-4D97-AF65-F5344CB8AC3E}">
        <p14:creationId xmlns:p14="http://schemas.microsoft.com/office/powerpoint/2010/main" val="1431440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Chart, line chart&#10;&#10;Description automatically generated">
            <a:extLst>
              <a:ext uri="{FF2B5EF4-FFF2-40B4-BE49-F238E27FC236}">
                <a16:creationId xmlns:a16="http://schemas.microsoft.com/office/drawing/2014/main" id="{476A83B7-3D6A-4C0E-A752-283F50E131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5589" y="3586893"/>
            <a:ext cx="5486411" cy="2743206"/>
          </a:xfrm>
          <a:prstGeom prst="rect">
            <a:avLst/>
          </a:prstGeom>
        </p:spPr>
      </p:pic>
      <p:sp>
        <p:nvSpPr>
          <p:cNvPr id="2" name="Title 1">
            <a:extLst>
              <a:ext uri="{FF2B5EF4-FFF2-40B4-BE49-F238E27FC236}">
                <a16:creationId xmlns:a16="http://schemas.microsoft.com/office/drawing/2014/main" id="{911152A8-B71B-4EC6-A47B-8A356A5DADEE}"/>
              </a:ext>
            </a:extLst>
          </p:cNvPr>
          <p:cNvSpPr>
            <a:spLocks noGrp="1"/>
          </p:cNvSpPr>
          <p:nvPr>
            <p:ph type="title"/>
          </p:nvPr>
        </p:nvSpPr>
        <p:spPr/>
        <p:txBody>
          <a:bodyPr/>
          <a:lstStyle/>
          <a:p>
            <a:r>
              <a:rPr lang="en-GB" dirty="0">
                <a:solidFill>
                  <a:schemeClr val="tx1"/>
                </a:solidFill>
              </a:rPr>
              <a:t>Light curves</a:t>
            </a:r>
          </a:p>
        </p:txBody>
      </p:sp>
      <p:sp>
        <p:nvSpPr>
          <p:cNvPr id="3" name="Content Placeholder 2">
            <a:extLst>
              <a:ext uri="{FF2B5EF4-FFF2-40B4-BE49-F238E27FC236}">
                <a16:creationId xmlns:a16="http://schemas.microsoft.com/office/drawing/2014/main" id="{DF07BFBE-0A0D-4C84-9B1D-A82A8F915E3C}"/>
              </a:ext>
            </a:extLst>
          </p:cNvPr>
          <p:cNvSpPr>
            <a:spLocks noGrp="1"/>
          </p:cNvSpPr>
          <p:nvPr>
            <p:ph idx="1"/>
          </p:nvPr>
        </p:nvSpPr>
        <p:spPr>
          <a:xfrm>
            <a:off x="1097280" y="2927758"/>
            <a:ext cx="5608309" cy="3410731"/>
          </a:xfrm>
        </p:spPr>
        <p:txBody>
          <a:bodyPr>
            <a:noAutofit/>
          </a:bodyPr>
          <a:lstStyle/>
          <a:p>
            <a:pPr>
              <a:lnSpc>
                <a:spcPct val="100000"/>
              </a:lnSpc>
              <a:buClrTx/>
              <a:buFont typeface="Arial" panose="020B0604020202020204" pitchFamily="34" charset="0"/>
              <a:buChar char="•"/>
            </a:pPr>
            <a:r>
              <a:rPr lang="en-GB" dirty="0">
                <a:solidFill>
                  <a:schemeClr val="tx1"/>
                </a:solidFill>
              </a:rPr>
              <a:t>GLOESS used to fit curve</a:t>
            </a:r>
          </a:p>
          <a:p>
            <a:pPr marL="0" indent="0">
              <a:lnSpc>
                <a:spcPct val="100000"/>
              </a:lnSpc>
              <a:buClrTx/>
              <a:buNone/>
            </a:pPr>
            <a:r>
              <a:rPr lang="en-GB" u="sng" dirty="0">
                <a:solidFill>
                  <a:schemeClr val="tx1"/>
                </a:solidFill>
              </a:rPr>
              <a:t>GLOESS:</a:t>
            </a:r>
          </a:p>
          <a:p>
            <a:pPr>
              <a:lnSpc>
                <a:spcPct val="100000"/>
              </a:lnSpc>
              <a:buClrTx/>
              <a:buFont typeface="Arial" panose="020B0604020202020204" pitchFamily="34" charset="0"/>
              <a:buChar char="•"/>
            </a:pPr>
            <a:r>
              <a:rPr lang="en-GB" dirty="0">
                <a:solidFill>
                  <a:schemeClr val="tx1"/>
                </a:solidFill>
              </a:rPr>
              <a:t>Time-averaged apparent magnitude of each detected RRL </a:t>
            </a:r>
          </a:p>
          <a:p>
            <a:pPr>
              <a:lnSpc>
                <a:spcPct val="100000"/>
              </a:lnSpc>
              <a:buClrTx/>
              <a:buFont typeface="Arial" panose="020B0604020202020204" pitchFamily="34" charset="0"/>
              <a:buChar char="•"/>
            </a:pPr>
            <a:r>
              <a:rPr lang="en-GB" dirty="0">
                <a:solidFill>
                  <a:schemeClr val="tx1"/>
                </a:solidFill>
              </a:rPr>
              <a:t>Average apparent magnitude uncertainty</a:t>
            </a:r>
          </a:p>
          <a:p>
            <a:pPr>
              <a:lnSpc>
                <a:spcPct val="100000"/>
              </a:lnSpc>
              <a:buClrTx/>
              <a:buFont typeface="Arial" panose="020B0604020202020204" pitchFamily="34" charset="0"/>
              <a:buChar char="•"/>
            </a:pPr>
            <a:r>
              <a:rPr lang="en-GB" dirty="0">
                <a:solidFill>
                  <a:schemeClr val="tx1"/>
                </a:solidFill>
              </a:rPr>
              <a:t>Average magnitudes corrected for dust extinction</a:t>
            </a:r>
          </a:p>
        </p:txBody>
      </p:sp>
      <p:sp>
        <p:nvSpPr>
          <p:cNvPr id="4" name="Slide Number Placeholder 3">
            <a:extLst>
              <a:ext uri="{FF2B5EF4-FFF2-40B4-BE49-F238E27FC236}">
                <a16:creationId xmlns:a16="http://schemas.microsoft.com/office/drawing/2014/main" id="{E0BEA613-E2DE-4A3A-8AC4-97516D830225}"/>
              </a:ext>
            </a:extLst>
          </p:cNvPr>
          <p:cNvSpPr>
            <a:spLocks noGrp="1"/>
          </p:cNvSpPr>
          <p:nvPr>
            <p:ph type="sldNum" sz="quarter" idx="12"/>
          </p:nvPr>
        </p:nvSpPr>
        <p:spPr/>
        <p:txBody>
          <a:bodyPr/>
          <a:lstStyle/>
          <a:p>
            <a:fld id="{63F9D384-533B-4C4E-B660-F861AA07D173}" type="slidenum">
              <a:rPr lang="en-US" smtClean="0"/>
              <a:pPr/>
              <a:t>17</a:t>
            </a:fld>
            <a:endParaRPr lang="en-US" dirty="0">
              <a:latin typeface="+mn-lt"/>
            </a:endParaRPr>
          </a:p>
        </p:txBody>
      </p:sp>
      <p:sp>
        <p:nvSpPr>
          <p:cNvPr id="7" name="Content Placeholder 2">
            <a:extLst>
              <a:ext uri="{FF2B5EF4-FFF2-40B4-BE49-F238E27FC236}">
                <a16:creationId xmlns:a16="http://schemas.microsoft.com/office/drawing/2014/main" id="{A06CA45E-8A01-42F0-A6F0-9D45BB05A57A}"/>
              </a:ext>
            </a:extLst>
          </p:cNvPr>
          <p:cNvSpPr txBox="1">
            <a:spLocks/>
          </p:cNvSpPr>
          <p:nvPr/>
        </p:nvSpPr>
        <p:spPr>
          <a:xfrm>
            <a:off x="1097280" y="1842896"/>
            <a:ext cx="999744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buClrTx/>
              <a:buFont typeface="Arial" panose="020B0604020202020204" pitchFamily="34" charset="0"/>
              <a:buChar char="•"/>
            </a:pPr>
            <a:r>
              <a:rPr lang="en-GB" dirty="0">
                <a:solidFill>
                  <a:schemeClr val="tx1"/>
                </a:solidFill>
              </a:rPr>
              <a:t>Known RRLs extracted from final photometry lists using RRL catalogues [1, 2]</a:t>
            </a:r>
          </a:p>
          <a:p>
            <a:pPr>
              <a:lnSpc>
                <a:spcPct val="100000"/>
              </a:lnSpc>
              <a:buClrTx/>
              <a:buFont typeface="Arial" panose="020B0604020202020204" pitchFamily="34" charset="0"/>
              <a:buChar char="•"/>
            </a:pPr>
            <a:r>
              <a:rPr lang="en-GB" dirty="0">
                <a:solidFill>
                  <a:schemeClr val="tx1"/>
                </a:solidFill>
              </a:rPr>
              <a:t>Light curves constructed using phased time domain</a:t>
            </a:r>
          </a:p>
        </p:txBody>
      </p:sp>
      <p:sp>
        <p:nvSpPr>
          <p:cNvPr id="8" name="Footer Placeholder 7">
            <a:extLst>
              <a:ext uri="{FF2B5EF4-FFF2-40B4-BE49-F238E27FC236}">
                <a16:creationId xmlns:a16="http://schemas.microsoft.com/office/drawing/2014/main" id="{BE7A50DD-CF39-4A66-A522-4F6FEF06B03A}"/>
              </a:ext>
            </a:extLst>
          </p:cNvPr>
          <p:cNvSpPr>
            <a:spLocks noGrp="1"/>
          </p:cNvSpPr>
          <p:nvPr>
            <p:ph type="ftr" sz="quarter" idx="11"/>
          </p:nvPr>
        </p:nvSpPr>
        <p:spPr/>
        <p:txBody>
          <a:bodyPr/>
          <a:lstStyle/>
          <a:p>
            <a:r>
              <a:rPr lang="en-US"/>
              <a:t>METHODOLOGY</a:t>
            </a:r>
            <a:endParaRPr lang="en-US" dirty="0">
              <a:latin typeface="+mn-lt"/>
            </a:endParaRPr>
          </a:p>
        </p:txBody>
      </p:sp>
      <p:sp>
        <p:nvSpPr>
          <p:cNvPr id="5" name="TextBox 4">
            <a:extLst>
              <a:ext uri="{FF2B5EF4-FFF2-40B4-BE49-F238E27FC236}">
                <a16:creationId xmlns:a16="http://schemas.microsoft.com/office/drawing/2014/main" id="{63B06860-450E-474D-A489-ED31F23F68F1}"/>
              </a:ext>
            </a:extLst>
          </p:cNvPr>
          <p:cNvSpPr txBox="1"/>
          <p:nvPr/>
        </p:nvSpPr>
        <p:spPr>
          <a:xfrm>
            <a:off x="8508989" y="3443681"/>
            <a:ext cx="2175494" cy="338554"/>
          </a:xfrm>
          <a:prstGeom prst="rect">
            <a:avLst/>
          </a:prstGeom>
          <a:noFill/>
        </p:spPr>
        <p:txBody>
          <a:bodyPr wrap="square" rtlCol="0">
            <a:spAutoFit/>
          </a:bodyPr>
          <a:lstStyle/>
          <a:p>
            <a:r>
              <a:rPr lang="en-GB" sz="1600" dirty="0">
                <a:latin typeface="Century" panose="02040604050505020304" pitchFamily="18" charset="0"/>
              </a:rPr>
              <a:t>Period = 0.5971 days</a:t>
            </a:r>
          </a:p>
        </p:txBody>
      </p:sp>
      <p:sp>
        <p:nvSpPr>
          <p:cNvPr id="10" name="TextBox 9">
            <a:extLst>
              <a:ext uri="{FF2B5EF4-FFF2-40B4-BE49-F238E27FC236}">
                <a16:creationId xmlns:a16="http://schemas.microsoft.com/office/drawing/2014/main" id="{C91F116A-10DB-44E3-AB64-A586A96D6432}"/>
              </a:ext>
            </a:extLst>
          </p:cNvPr>
          <p:cNvSpPr txBox="1"/>
          <p:nvPr/>
        </p:nvSpPr>
        <p:spPr>
          <a:xfrm>
            <a:off x="1704975" y="5839162"/>
            <a:ext cx="5000614" cy="461665"/>
          </a:xfrm>
          <a:prstGeom prst="rect">
            <a:avLst/>
          </a:prstGeom>
          <a:noFill/>
        </p:spPr>
        <p:txBody>
          <a:bodyPr wrap="square" rtlCol="0">
            <a:spAutoFit/>
          </a:bodyPr>
          <a:lstStyle/>
          <a:p>
            <a:pPr algn="r"/>
            <a:r>
              <a:rPr lang="en-GB" sz="1200" dirty="0"/>
              <a:t>[1] Clement C M </a:t>
            </a:r>
            <a:r>
              <a:rPr lang="en-GB" sz="1200" i="1" dirty="0"/>
              <a:t>et al. </a:t>
            </a:r>
            <a:r>
              <a:rPr lang="en-GB" sz="1200" dirty="0"/>
              <a:t>2001 </a:t>
            </a:r>
            <a:r>
              <a:rPr lang="en-GB" sz="1200" i="1" dirty="0"/>
              <a:t>The Astronomical Journal </a:t>
            </a:r>
            <a:r>
              <a:rPr lang="en-GB" sz="1200" b="1" dirty="0"/>
              <a:t>122 </a:t>
            </a:r>
            <a:r>
              <a:rPr lang="en-GB" sz="1200" dirty="0"/>
              <a:t>2587-2599</a:t>
            </a:r>
          </a:p>
          <a:p>
            <a:pPr algn="r"/>
            <a:r>
              <a:rPr lang="en-GB" sz="1200" dirty="0"/>
              <a:t>[2] Gaia Collaboration </a:t>
            </a:r>
            <a:r>
              <a:rPr lang="en-GB" sz="1200" i="1" dirty="0"/>
              <a:t>et al.</a:t>
            </a:r>
            <a:r>
              <a:rPr lang="en-GB" sz="1200" dirty="0"/>
              <a:t> 2018 </a:t>
            </a:r>
            <a:r>
              <a:rPr lang="en-GB" sz="1200" i="1" dirty="0"/>
              <a:t>Astronomy &amp; Astrophysics</a:t>
            </a:r>
            <a:r>
              <a:rPr lang="en-GB" sz="1200" dirty="0"/>
              <a:t> </a:t>
            </a:r>
            <a:r>
              <a:rPr lang="en-GB" sz="1200" b="1" dirty="0"/>
              <a:t>616</a:t>
            </a:r>
            <a:r>
              <a:rPr lang="en-GB" sz="1200" dirty="0"/>
              <a:t> A1</a:t>
            </a:r>
          </a:p>
        </p:txBody>
      </p:sp>
    </p:spTree>
    <p:extLst>
      <p:ext uri="{BB962C8B-B14F-4D97-AF65-F5344CB8AC3E}">
        <p14:creationId xmlns:p14="http://schemas.microsoft.com/office/powerpoint/2010/main" val="303231544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E6D0A0E-AC19-415C-B3AE-96786F30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cture containing text, antenna&#10;&#10;Description automatically generated">
            <a:extLst>
              <a:ext uri="{FF2B5EF4-FFF2-40B4-BE49-F238E27FC236}">
                <a16:creationId xmlns:a16="http://schemas.microsoft.com/office/drawing/2014/main" id="{7F3E61AA-CCD4-4FD4-ADC6-4C6B5B672EA1}"/>
              </a:ext>
            </a:extLst>
          </p:cNvPr>
          <p:cNvPicPr>
            <a:picLocks noChangeAspect="1"/>
          </p:cNvPicPr>
          <p:nvPr/>
        </p:nvPicPr>
        <p:blipFill rotWithShape="1">
          <a:blip r:embed="rId3">
            <a:extLst>
              <a:ext uri="{28A0092B-C50C-407E-A947-70E740481C1C}">
                <a14:useLocalDpi xmlns:a14="http://schemas.microsoft.com/office/drawing/2010/main" val="0"/>
              </a:ext>
            </a:extLst>
          </a:blip>
          <a:srcRect t="1972"/>
          <a:stretch/>
        </p:blipFill>
        <p:spPr>
          <a:xfrm>
            <a:off x="259071" y="3207598"/>
            <a:ext cx="4136583" cy="3041249"/>
          </a:xfrm>
          <a:prstGeom prst="rect">
            <a:avLst/>
          </a:prstGeom>
        </p:spPr>
      </p:pic>
      <p:sp>
        <p:nvSpPr>
          <p:cNvPr id="2" name="Title 1">
            <a:extLst>
              <a:ext uri="{FF2B5EF4-FFF2-40B4-BE49-F238E27FC236}">
                <a16:creationId xmlns:a16="http://schemas.microsoft.com/office/drawing/2014/main" id="{32B1EDBA-60DA-4426-9CC8-2CFBD3C718FE}"/>
              </a:ext>
            </a:extLst>
          </p:cNvPr>
          <p:cNvSpPr>
            <a:spLocks noGrp="1"/>
          </p:cNvSpPr>
          <p:nvPr>
            <p:ph type="title"/>
          </p:nvPr>
        </p:nvSpPr>
        <p:spPr>
          <a:xfrm>
            <a:off x="4657519" y="634946"/>
            <a:ext cx="6892224" cy="1450757"/>
          </a:xfrm>
        </p:spPr>
        <p:txBody>
          <a:bodyPr>
            <a:normAutofit/>
          </a:bodyPr>
          <a:lstStyle/>
          <a:p>
            <a:r>
              <a:rPr lang="en-GB" dirty="0">
                <a:solidFill>
                  <a:schemeClr val="tx1"/>
                </a:solidFill>
              </a:rPr>
              <a:t>Fitting PL relations</a:t>
            </a:r>
          </a:p>
        </p:txBody>
      </p:sp>
      <p:cxnSp>
        <p:nvCxnSpPr>
          <p:cNvPr id="19" name="Straight Connector 18">
            <a:extLst>
              <a:ext uri="{FF2B5EF4-FFF2-40B4-BE49-F238E27FC236}">
                <a16:creationId xmlns:a16="http://schemas.microsoft.com/office/drawing/2014/main" id="{D4B6B151-91C6-4075-8FB3-43E838C2A9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223558-62D0-486B-A452-6B16D9F31241}"/>
                  </a:ext>
                </a:extLst>
              </p:cNvPr>
              <p:cNvSpPr>
                <a:spLocks noGrp="1"/>
              </p:cNvSpPr>
              <p:nvPr>
                <p:ph idx="1"/>
              </p:nvPr>
            </p:nvSpPr>
            <p:spPr>
              <a:xfrm>
                <a:off x="4657519" y="2198913"/>
                <a:ext cx="6892224" cy="3804017"/>
              </a:xfrm>
            </p:spPr>
            <p:txBody>
              <a:bodyPr>
                <a:normAutofit/>
              </a:bodyPr>
              <a:lstStyle/>
              <a:p>
                <a:pPr>
                  <a:buClrTx/>
                  <a:buFont typeface="Arial" panose="020B0604020202020204" pitchFamily="34" charset="0"/>
                  <a:buChar char="•"/>
                </a:pPr>
                <a:r>
                  <a:rPr lang="en-GB" dirty="0">
                    <a:solidFill>
                      <a:schemeClr val="tx1"/>
                    </a:solidFill>
                  </a:rPr>
                  <a:t>PL relations are </a:t>
                </a:r>
                <a:r>
                  <a:rPr lang="en-GB" i="1" dirty="0">
                    <a:solidFill>
                      <a:schemeClr val="tx1"/>
                    </a:solidFill>
                  </a:rPr>
                  <a:t>fit</a:t>
                </a:r>
                <a:r>
                  <a:rPr lang="en-GB" dirty="0">
                    <a:solidFill>
                      <a:schemeClr val="tx1"/>
                    </a:solidFill>
                  </a:rPr>
                  <a:t> to the data</a:t>
                </a:r>
              </a:p>
              <a:p>
                <a:pPr>
                  <a:buClrTx/>
                  <a:buFont typeface="Arial" panose="020B0604020202020204" pitchFamily="34" charset="0"/>
                  <a:buChar char="•"/>
                </a:pPr>
                <a:r>
                  <a:rPr lang="en-GB" dirty="0">
                    <a:solidFill>
                      <a:schemeClr val="tx1"/>
                    </a:solidFill>
                  </a:rPr>
                  <a:t>Compared to </a:t>
                </a:r>
                <a:r>
                  <a:rPr lang="en-GB" i="1" dirty="0">
                    <a:solidFill>
                      <a:schemeClr val="tx1"/>
                    </a:solidFill>
                  </a:rPr>
                  <a:t>calibrated</a:t>
                </a:r>
                <a:r>
                  <a:rPr lang="en-GB" dirty="0">
                    <a:solidFill>
                      <a:schemeClr val="tx1"/>
                    </a:solidFill>
                  </a:rPr>
                  <a:t> PL relations from Neeley </a:t>
                </a:r>
                <a:r>
                  <a:rPr lang="en-GB" i="1" dirty="0">
                    <a:solidFill>
                      <a:schemeClr val="tx1"/>
                    </a:solidFill>
                  </a:rPr>
                  <a:t>et al</a:t>
                </a:r>
                <a:r>
                  <a:rPr lang="en-GB" dirty="0">
                    <a:solidFill>
                      <a:schemeClr val="tx1"/>
                    </a:solidFill>
                  </a:rPr>
                  <a:t> in 2019 [1]</a:t>
                </a:r>
              </a:p>
              <a:p>
                <a:pPr>
                  <a:buClrTx/>
                  <a:buFont typeface="Arial" panose="020B0604020202020204" pitchFamily="34" charset="0"/>
                  <a:buChar char="•"/>
                </a:pPr>
                <a:r>
                  <a:rPr lang="en-GB" dirty="0">
                    <a:solidFill>
                      <a:schemeClr val="tx1"/>
                    </a:solidFill>
                  </a:rPr>
                  <a:t>Calibrated PL relations take the form,</a:t>
                </a:r>
              </a:p>
              <a:p>
                <a:pPr marL="0" indent="0">
                  <a:buClrTx/>
                  <a:buNone/>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𝑀</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𝑎</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d>
                        <m:dPr>
                          <m:ctrlPr>
                            <a:rPr lang="en-GB" b="0" i="1" smtClean="0">
                              <a:solidFill>
                                <a:schemeClr val="tx1"/>
                              </a:solidFill>
                              <a:latin typeface="Cambria Math" panose="02040503050406030204" pitchFamily="18" charset="0"/>
                            </a:rPr>
                          </m:ctrlPr>
                        </m:dPr>
                        <m:e>
                          <m:func>
                            <m:funcPr>
                              <m:ctrlPr>
                                <a:rPr lang="en-GB" b="0" i="1" smtClean="0">
                                  <a:solidFill>
                                    <a:schemeClr val="tx1"/>
                                  </a:solidFill>
                                  <a:latin typeface="Cambria Math" panose="02040503050406030204" pitchFamily="18" charset="0"/>
                                </a:rPr>
                              </m:ctrlPr>
                            </m:funcPr>
                            <m:fName>
                              <m:sSub>
                                <m:sSubPr>
                                  <m:ctrlPr>
                                    <a:rPr lang="en-GB" b="0" i="1" smtClean="0">
                                      <a:solidFill>
                                        <a:schemeClr val="tx1"/>
                                      </a:solidFill>
                                      <a:latin typeface="Cambria Math" panose="02040503050406030204" pitchFamily="18" charset="0"/>
                                    </a:rPr>
                                  </m:ctrlPr>
                                </m:sSubPr>
                                <m:e>
                                  <m:r>
                                    <m:rPr>
                                      <m:sty m:val="p"/>
                                    </m:rPr>
                                    <a:rPr lang="en-GB" b="0" i="0" smtClean="0">
                                      <a:solidFill>
                                        <a:schemeClr val="tx1"/>
                                      </a:solidFill>
                                      <a:latin typeface="Cambria Math" panose="02040503050406030204" pitchFamily="18" charset="0"/>
                                    </a:rPr>
                                    <m:t>log</m:t>
                                  </m:r>
                                </m:e>
                                <m:sub>
                                  <m:r>
                                    <a:rPr lang="en-GB" b="0" i="1" smtClean="0">
                                      <a:solidFill>
                                        <a:schemeClr val="tx1"/>
                                      </a:solidFill>
                                      <a:latin typeface="Cambria Math" panose="02040503050406030204" pitchFamily="18" charset="0"/>
                                    </a:rPr>
                                    <m:t>10</m:t>
                                  </m:r>
                                </m:sub>
                              </m:sSub>
                            </m:fName>
                            <m:e>
                              <m:r>
                                <a:rPr lang="en-GB" b="0" i="1" smtClean="0">
                                  <a:solidFill>
                                    <a:schemeClr val="tx1"/>
                                  </a:solidFill>
                                  <a:latin typeface="Cambria Math" panose="02040503050406030204" pitchFamily="18" charset="0"/>
                                </a:rPr>
                                <m:t>𝑃</m:t>
                              </m:r>
                            </m:e>
                          </m:func>
                          <m:r>
                            <a:rPr lang="en-GB" b="0" i="1" smtClean="0">
                              <a:solidFill>
                                <a:schemeClr val="tx1"/>
                              </a:solidFill>
                              <a:latin typeface="Cambria Math" panose="02040503050406030204" pitchFamily="18" charset="0"/>
                            </a:rPr>
                            <m:t>+0.3</m:t>
                          </m:r>
                        </m:e>
                      </m:d>
                    </m:oMath>
                  </m:oMathPara>
                </a14:m>
                <a:endParaRPr lang="en-GB" dirty="0">
                  <a:solidFill>
                    <a:schemeClr val="tx1"/>
                  </a:solidFill>
                </a:endParaRPr>
              </a:p>
              <a:p>
                <a:pPr>
                  <a:buClrTx/>
                  <a:buFont typeface="Arial" panose="020B0604020202020204" pitchFamily="34" charset="0"/>
                  <a:buChar char="•"/>
                </a:pPr>
                <a:r>
                  <a:rPr lang="en-GB" dirty="0">
                    <a:solidFill>
                      <a:schemeClr val="tx1"/>
                    </a:solidFill>
                  </a:rPr>
                  <a:t>PL relations for the data must also be fit using the same mathematical form</a:t>
                </a:r>
              </a:p>
              <a:p>
                <a:pPr>
                  <a:buClrTx/>
                  <a:buFont typeface="Arial" panose="020B0604020202020204" pitchFamily="34" charset="0"/>
                  <a:buChar char="•"/>
                </a:pPr>
                <a:r>
                  <a:rPr lang="en-GB" dirty="0">
                    <a:solidFill>
                      <a:schemeClr val="tx1"/>
                    </a:solidFill>
                  </a:rPr>
                  <a:t>The exact form of the </a:t>
                </a:r>
                <a:r>
                  <a:rPr lang="en-GB" i="1" dirty="0">
                    <a:solidFill>
                      <a:schemeClr val="tx1"/>
                    </a:solidFill>
                  </a:rPr>
                  <a:t>calibrated</a:t>
                </a:r>
                <a:r>
                  <a:rPr lang="en-GB" dirty="0">
                    <a:solidFill>
                      <a:schemeClr val="tx1"/>
                    </a:solidFill>
                  </a:rPr>
                  <a:t> PL relations for each channel,</a:t>
                </a:r>
              </a:p>
              <a:p>
                <a:pPr marL="0" indent="0">
                  <a:buClrTx/>
                  <a:buNone/>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𝑀</m:t>
                          </m:r>
                        </m:e>
                        <m:sub>
                          <m:r>
                            <a:rPr lang="en-GB" b="0" i="1" smtClean="0">
                              <a:solidFill>
                                <a:schemeClr val="tx1"/>
                              </a:solidFill>
                              <a:latin typeface="Cambria Math" panose="02040503050406030204" pitchFamily="18" charset="0"/>
                            </a:rPr>
                            <m:t>[3.6]</m:t>
                          </m:r>
                        </m:sub>
                      </m:sSub>
                      <m:r>
                        <a:rPr lang="en-GB" b="0" i="1" smtClean="0">
                          <a:solidFill>
                            <a:schemeClr val="tx1"/>
                          </a:solidFill>
                          <a:latin typeface="Cambria Math" panose="02040503050406030204" pitchFamily="18" charset="0"/>
                        </a:rPr>
                        <m:t>=−0.40</m:t>
                      </m:r>
                      <m:r>
                        <a:rPr lang="en-GB" b="0" i="1" smtClean="0">
                          <a:solidFill>
                            <a:schemeClr val="tx1"/>
                          </a:solidFill>
                          <a:latin typeface="Cambria Math" panose="02040503050406030204" pitchFamily="18" charset="0"/>
                          <a:ea typeface="Cambria Math" panose="02040503050406030204" pitchFamily="18" charset="0"/>
                        </a:rPr>
                        <m:t>−2.78∙</m:t>
                      </m:r>
                      <m:d>
                        <m:dPr>
                          <m:ctrlPr>
                            <a:rPr lang="en-GB" i="1">
                              <a:solidFill>
                                <a:schemeClr val="tx1"/>
                              </a:solidFill>
                              <a:latin typeface="Cambria Math" panose="02040503050406030204" pitchFamily="18" charset="0"/>
                            </a:rPr>
                          </m:ctrlPr>
                        </m:dPr>
                        <m:e>
                          <m:func>
                            <m:funcPr>
                              <m:ctrlPr>
                                <a:rPr lang="en-GB" i="1">
                                  <a:solidFill>
                                    <a:schemeClr val="tx1"/>
                                  </a:solidFill>
                                  <a:latin typeface="Cambria Math" panose="02040503050406030204" pitchFamily="18" charset="0"/>
                                </a:rPr>
                              </m:ctrlPr>
                            </m:funcPr>
                            <m:fName>
                              <m:sSub>
                                <m:sSubPr>
                                  <m:ctrlPr>
                                    <a:rPr lang="en-GB" i="1">
                                      <a:solidFill>
                                        <a:schemeClr val="tx1"/>
                                      </a:solidFill>
                                      <a:latin typeface="Cambria Math" panose="02040503050406030204" pitchFamily="18" charset="0"/>
                                    </a:rPr>
                                  </m:ctrlPr>
                                </m:sSubPr>
                                <m:e>
                                  <m:r>
                                    <m:rPr>
                                      <m:sty m:val="p"/>
                                    </m:rPr>
                                    <a:rPr lang="en-GB">
                                      <a:solidFill>
                                        <a:schemeClr val="tx1"/>
                                      </a:solidFill>
                                      <a:latin typeface="Cambria Math" panose="02040503050406030204" pitchFamily="18" charset="0"/>
                                    </a:rPr>
                                    <m:t>log</m:t>
                                  </m:r>
                                </m:e>
                                <m:sub>
                                  <m:r>
                                    <a:rPr lang="en-GB" i="1">
                                      <a:solidFill>
                                        <a:schemeClr val="tx1"/>
                                      </a:solidFill>
                                      <a:latin typeface="Cambria Math" panose="02040503050406030204" pitchFamily="18" charset="0"/>
                                    </a:rPr>
                                    <m:t>10</m:t>
                                  </m:r>
                                </m:sub>
                              </m:sSub>
                            </m:fName>
                            <m:e>
                              <m:r>
                                <a:rPr lang="en-GB" i="1">
                                  <a:solidFill>
                                    <a:schemeClr val="tx1"/>
                                  </a:solidFill>
                                  <a:latin typeface="Cambria Math" panose="02040503050406030204" pitchFamily="18" charset="0"/>
                                </a:rPr>
                                <m:t>𝑃</m:t>
                              </m:r>
                            </m:e>
                          </m:func>
                          <m:r>
                            <a:rPr lang="en-GB" i="1">
                              <a:solidFill>
                                <a:schemeClr val="tx1"/>
                              </a:solidFill>
                              <a:latin typeface="Cambria Math" panose="02040503050406030204" pitchFamily="18" charset="0"/>
                            </a:rPr>
                            <m:t>+0.3</m:t>
                          </m:r>
                        </m:e>
                      </m:d>
                    </m:oMath>
                  </m:oMathPara>
                </a14:m>
                <a:endParaRPr lang="en-GB" dirty="0">
                  <a:solidFill>
                    <a:schemeClr val="tx1"/>
                  </a:solidFill>
                </a:endParaRPr>
              </a:p>
              <a:p>
                <a:pPr marL="0" indent="0">
                  <a:buClrTx/>
                  <a:buNone/>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𝑀</m:t>
                          </m:r>
                        </m:e>
                        <m:sub>
                          <m:r>
                            <a:rPr lang="en-GB" b="0" i="1" smtClean="0">
                              <a:solidFill>
                                <a:schemeClr val="tx1"/>
                              </a:solidFill>
                              <a:latin typeface="Cambria Math" panose="02040503050406030204" pitchFamily="18" charset="0"/>
                            </a:rPr>
                            <m:t>[4.5]</m:t>
                          </m:r>
                        </m:sub>
                      </m:sSub>
                      <m:r>
                        <a:rPr lang="en-GB" b="0" i="1" smtClean="0">
                          <a:solidFill>
                            <a:schemeClr val="tx1"/>
                          </a:solidFill>
                          <a:latin typeface="Cambria Math" panose="02040503050406030204" pitchFamily="18" charset="0"/>
                        </a:rPr>
                        <m:t>=−0.41</m:t>
                      </m:r>
                      <m:r>
                        <a:rPr lang="en-GB" b="0" i="1" smtClean="0">
                          <a:solidFill>
                            <a:schemeClr val="tx1"/>
                          </a:solidFill>
                          <a:latin typeface="Cambria Math" panose="02040503050406030204" pitchFamily="18" charset="0"/>
                          <a:ea typeface="Cambria Math" panose="02040503050406030204" pitchFamily="18" charset="0"/>
                        </a:rPr>
                        <m:t>−2.83∙</m:t>
                      </m:r>
                      <m:d>
                        <m:dPr>
                          <m:ctrlPr>
                            <a:rPr lang="en-GB" i="1">
                              <a:solidFill>
                                <a:schemeClr val="tx1"/>
                              </a:solidFill>
                              <a:latin typeface="Cambria Math" panose="02040503050406030204" pitchFamily="18" charset="0"/>
                            </a:rPr>
                          </m:ctrlPr>
                        </m:dPr>
                        <m:e>
                          <m:func>
                            <m:funcPr>
                              <m:ctrlPr>
                                <a:rPr lang="en-GB" i="1">
                                  <a:solidFill>
                                    <a:schemeClr val="tx1"/>
                                  </a:solidFill>
                                  <a:latin typeface="Cambria Math" panose="02040503050406030204" pitchFamily="18" charset="0"/>
                                </a:rPr>
                              </m:ctrlPr>
                            </m:funcPr>
                            <m:fName>
                              <m:sSub>
                                <m:sSubPr>
                                  <m:ctrlPr>
                                    <a:rPr lang="en-GB" i="1">
                                      <a:solidFill>
                                        <a:schemeClr val="tx1"/>
                                      </a:solidFill>
                                      <a:latin typeface="Cambria Math" panose="02040503050406030204" pitchFamily="18" charset="0"/>
                                    </a:rPr>
                                  </m:ctrlPr>
                                </m:sSubPr>
                                <m:e>
                                  <m:r>
                                    <m:rPr>
                                      <m:sty m:val="p"/>
                                    </m:rPr>
                                    <a:rPr lang="en-GB">
                                      <a:solidFill>
                                        <a:schemeClr val="tx1"/>
                                      </a:solidFill>
                                      <a:latin typeface="Cambria Math" panose="02040503050406030204" pitchFamily="18" charset="0"/>
                                    </a:rPr>
                                    <m:t>log</m:t>
                                  </m:r>
                                </m:e>
                                <m:sub>
                                  <m:r>
                                    <a:rPr lang="en-GB" i="1">
                                      <a:solidFill>
                                        <a:schemeClr val="tx1"/>
                                      </a:solidFill>
                                      <a:latin typeface="Cambria Math" panose="02040503050406030204" pitchFamily="18" charset="0"/>
                                    </a:rPr>
                                    <m:t>10</m:t>
                                  </m:r>
                                </m:sub>
                              </m:sSub>
                            </m:fName>
                            <m:e>
                              <m:r>
                                <a:rPr lang="en-GB" i="1">
                                  <a:solidFill>
                                    <a:schemeClr val="tx1"/>
                                  </a:solidFill>
                                  <a:latin typeface="Cambria Math" panose="02040503050406030204" pitchFamily="18" charset="0"/>
                                </a:rPr>
                                <m:t>𝑃</m:t>
                              </m:r>
                            </m:e>
                          </m:func>
                          <m:r>
                            <a:rPr lang="en-GB" i="1">
                              <a:solidFill>
                                <a:schemeClr val="tx1"/>
                              </a:solidFill>
                              <a:latin typeface="Cambria Math" panose="02040503050406030204" pitchFamily="18" charset="0"/>
                            </a:rPr>
                            <m:t>+0.3</m:t>
                          </m:r>
                        </m:e>
                      </m:d>
                    </m:oMath>
                  </m:oMathPara>
                </a14:m>
                <a:endParaRPr lang="en-GB" dirty="0">
                  <a:solidFill>
                    <a:schemeClr val="tx1"/>
                  </a:solidFill>
                </a:endParaRPr>
              </a:p>
            </p:txBody>
          </p:sp>
        </mc:Choice>
        <mc:Fallback xmlns="">
          <p:sp>
            <p:nvSpPr>
              <p:cNvPr id="3" name="Content Placeholder 2">
                <a:extLst>
                  <a:ext uri="{FF2B5EF4-FFF2-40B4-BE49-F238E27FC236}">
                    <a16:creationId xmlns:a16="http://schemas.microsoft.com/office/drawing/2014/main" id="{BA223558-62D0-486B-A452-6B16D9F31241}"/>
                  </a:ext>
                </a:extLst>
              </p:cNvPr>
              <p:cNvSpPr>
                <a:spLocks noGrp="1" noRot="1" noChangeAspect="1" noMove="1" noResize="1" noEditPoints="1" noAdjustHandles="1" noChangeArrowheads="1" noChangeShapeType="1" noTextEdit="1"/>
              </p:cNvSpPr>
              <p:nvPr>
                <p:ph idx="1"/>
              </p:nvPr>
            </p:nvSpPr>
            <p:spPr>
              <a:xfrm>
                <a:off x="4657519" y="2198913"/>
                <a:ext cx="6892224" cy="3804017"/>
              </a:xfrm>
              <a:blipFill>
                <a:blip r:embed="rId4"/>
                <a:stretch>
                  <a:fillRect l="-2122" t="-1763" r="-707"/>
                </a:stretch>
              </a:blipFill>
            </p:spPr>
            <p:txBody>
              <a:bodyPr/>
              <a:lstStyle/>
              <a:p>
                <a:r>
                  <a:rPr lang="en-GB">
                    <a:noFill/>
                  </a:rPr>
                  <a:t> </a:t>
                </a:r>
              </a:p>
            </p:txBody>
          </p:sp>
        </mc:Fallback>
      </mc:AlternateContent>
      <p:sp>
        <p:nvSpPr>
          <p:cNvPr id="21" name="Rectangle 20">
            <a:extLst>
              <a:ext uri="{FF2B5EF4-FFF2-40B4-BE49-F238E27FC236}">
                <a16:creationId xmlns:a16="http://schemas.microsoft.com/office/drawing/2014/main" id="{59743FD2-096E-4E3C-B8A6-CC50548F4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83060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10A17A06-682A-4722-93B3-03636927A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73B5FF0F-C77F-4874-99EB-78A155F09FC1}"/>
              </a:ext>
            </a:extLst>
          </p:cNvPr>
          <p:cNvSpPr>
            <a:spLocks noGrp="1"/>
          </p:cNvSpPr>
          <p:nvPr>
            <p:ph type="ftr" sz="quarter" idx="11"/>
          </p:nvPr>
        </p:nvSpPr>
        <p:spPr>
          <a:xfrm>
            <a:off x="3686185" y="6459785"/>
            <a:ext cx="4822804" cy="365125"/>
          </a:xfrm>
        </p:spPr>
        <p:txBody>
          <a:bodyPr>
            <a:normAutofit/>
          </a:bodyPr>
          <a:lstStyle/>
          <a:p>
            <a:pPr>
              <a:spcAft>
                <a:spcPts val="600"/>
              </a:spcAft>
            </a:pPr>
            <a:r>
              <a:rPr lang="en-US"/>
              <a:t>RESULTS</a:t>
            </a:r>
            <a:endParaRPr lang="en-US">
              <a:latin typeface="+mn-lt"/>
            </a:endParaRPr>
          </a:p>
        </p:txBody>
      </p:sp>
      <p:sp>
        <p:nvSpPr>
          <p:cNvPr id="4" name="Slide Number Placeholder 3">
            <a:extLst>
              <a:ext uri="{FF2B5EF4-FFF2-40B4-BE49-F238E27FC236}">
                <a16:creationId xmlns:a16="http://schemas.microsoft.com/office/drawing/2014/main" id="{B3292D89-B99E-43E4-8F8B-525FBF61EB57}"/>
              </a:ext>
            </a:extLst>
          </p:cNvPr>
          <p:cNvSpPr>
            <a:spLocks noGrp="1"/>
          </p:cNvSpPr>
          <p:nvPr>
            <p:ph type="sldNum" sz="quarter" idx="12"/>
          </p:nvPr>
        </p:nvSpPr>
        <p:spPr>
          <a:xfrm>
            <a:off x="9900458" y="6459785"/>
            <a:ext cx="1312025" cy="365125"/>
          </a:xfrm>
        </p:spPr>
        <p:txBody>
          <a:bodyPr>
            <a:normAutofit/>
          </a:bodyPr>
          <a:lstStyle/>
          <a:p>
            <a:pPr>
              <a:spcAft>
                <a:spcPts val="600"/>
              </a:spcAft>
            </a:pPr>
            <a:fld id="{63F9D384-533B-4C4E-B660-F861AA07D173}" type="slidenum">
              <a:rPr lang="en-US" smtClean="0"/>
              <a:pPr>
                <a:spcAft>
                  <a:spcPts val="600"/>
                </a:spcAft>
              </a:pPr>
              <a:t>18</a:t>
            </a:fld>
            <a:endParaRPr lang="en-US">
              <a:latin typeface="+mn-lt"/>
            </a:endParaRPr>
          </a:p>
        </p:txBody>
      </p:sp>
      <p:sp>
        <p:nvSpPr>
          <p:cNvPr id="6" name="TextBox 5">
            <a:extLst>
              <a:ext uri="{FF2B5EF4-FFF2-40B4-BE49-F238E27FC236}">
                <a16:creationId xmlns:a16="http://schemas.microsoft.com/office/drawing/2014/main" id="{C64C9009-B34E-4F76-9D44-1A3CB778257C}"/>
              </a:ext>
            </a:extLst>
          </p:cNvPr>
          <p:cNvSpPr txBox="1"/>
          <p:nvPr/>
        </p:nvSpPr>
        <p:spPr>
          <a:xfrm>
            <a:off x="5673831" y="6010551"/>
            <a:ext cx="5538652" cy="307777"/>
          </a:xfrm>
          <a:prstGeom prst="rect">
            <a:avLst/>
          </a:prstGeom>
          <a:noFill/>
        </p:spPr>
        <p:txBody>
          <a:bodyPr wrap="square" rtlCol="0">
            <a:spAutoFit/>
          </a:bodyPr>
          <a:lstStyle/>
          <a:p>
            <a:pPr algn="r">
              <a:spcAft>
                <a:spcPts val="600"/>
              </a:spcAft>
            </a:pPr>
            <a:r>
              <a:rPr lang="en-GB" sz="1400"/>
              <a:t>[1] Neeley J R </a:t>
            </a:r>
            <a:r>
              <a:rPr lang="en-GB" sz="1400" i="1"/>
              <a:t>et al.</a:t>
            </a:r>
            <a:r>
              <a:rPr lang="en-GB" sz="1400"/>
              <a:t> 2019 </a:t>
            </a:r>
            <a:r>
              <a:rPr lang="en-GB" sz="1400" i="1"/>
              <a:t>MNRAS </a:t>
            </a:r>
            <a:r>
              <a:rPr lang="en-GB" sz="1400" b="1"/>
              <a:t>490 </a:t>
            </a:r>
            <a:r>
              <a:rPr lang="en-GB" sz="1400"/>
              <a:t>4254-4270 </a:t>
            </a:r>
          </a:p>
        </p:txBody>
      </p:sp>
      <p:sp>
        <p:nvSpPr>
          <p:cNvPr id="20" name="Rectangle 19">
            <a:extLst>
              <a:ext uri="{FF2B5EF4-FFF2-40B4-BE49-F238E27FC236}">
                <a16:creationId xmlns:a16="http://schemas.microsoft.com/office/drawing/2014/main" id="{8C21CDB1-3AA3-402D-857A-F52C5277E2B9}"/>
              </a:ext>
            </a:extLst>
          </p:cNvPr>
          <p:cNvSpPr/>
          <p:nvPr/>
        </p:nvSpPr>
        <p:spPr>
          <a:xfrm>
            <a:off x="-1" y="6337233"/>
            <a:ext cx="12191985" cy="60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 name="Picture 13" descr="Chart&#10;&#10;Description automatically generated">
            <a:extLst>
              <a:ext uri="{FF2B5EF4-FFF2-40B4-BE49-F238E27FC236}">
                <a16:creationId xmlns:a16="http://schemas.microsoft.com/office/drawing/2014/main" id="{C01F3D62-D9FC-4E37-9C93-686AEBE38BCE}"/>
              </a:ext>
            </a:extLst>
          </p:cNvPr>
          <p:cNvPicPr>
            <a:picLocks noChangeAspect="1"/>
          </p:cNvPicPr>
          <p:nvPr/>
        </p:nvPicPr>
        <p:blipFill rotWithShape="1">
          <a:blip r:embed="rId5">
            <a:extLst>
              <a:ext uri="{28A0092B-C50C-407E-A947-70E740481C1C}">
                <a14:useLocalDpi xmlns:a14="http://schemas.microsoft.com/office/drawing/2010/main" val="0"/>
              </a:ext>
            </a:extLst>
          </a:blip>
          <a:srcRect b="5409"/>
          <a:stretch/>
        </p:blipFill>
        <p:spPr>
          <a:xfrm>
            <a:off x="259075" y="229037"/>
            <a:ext cx="4136579" cy="2934634"/>
          </a:xfrm>
          <a:prstGeom prst="rect">
            <a:avLst/>
          </a:prstGeom>
        </p:spPr>
      </p:pic>
      <p:cxnSp>
        <p:nvCxnSpPr>
          <p:cNvPr id="22" name="Straight Connector 21">
            <a:extLst>
              <a:ext uri="{FF2B5EF4-FFF2-40B4-BE49-F238E27FC236}">
                <a16:creationId xmlns:a16="http://schemas.microsoft.com/office/drawing/2014/main" id="{CB4C6254-C1E8-40DD-BF3B-31B26FC72C40}"/>
              </a:ext>
            </a:extLst>
          </p:cNvPr>
          <p:cNvCxnSpPr>
            <a:cxnSpLocks/>
          </p:cNvCxnSpPr>
          <p:nvPr/>
        </p:nvCxnSpPr>
        <p:spPr>
          <a:xfrm>
            <a:off x="4657518" y="2093323"/>
            <a:ext cx="6892225"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346B3A35-43BC-4F74-B4DD-7ABC1795F8D6}"/>
                  </a:ext>
                </a:extLst>
              </p:cNvPr>
              <p:cNvSpPr txBox="1"/>
              <p:nvPr/>
            </p:nvSpPr>
            <p:spPr>
              <a:xfrm>
                <a:off x="6937695" y="4870753"/>
                <a:ext cx="73951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GB" dirty="0"/>
              </a:p>
            </p:txBody>
          </p:sp>
        </mc:Choice>
        <mc:Fallback xmlns="">
          <p:sp>
            <p:nvSpPr>
              <p:cNvPr id="30" name="TextBox 29">
                <a:extLst>
                  <a:ext uri="{FF2B5EF4-FFF2-40B4-BE49-F238E27FC236}">
                    <a16:creationId xmlns:a16="http://schemas.microsoft.com/office/drawing/2014/main" id="{346B3A35-43BC-4F74-B4DD-7ABC1795F8D6}"/>
                  </a:ext>
                </a:extLst>
              </p:cNvPr>
              <p:cNvSpPr txBox="1">
                <a:spLocks noRot="1" noChangeAspect="1" noMove="1" noResize="1" noEditPoints="1" noAdjustHandles="1" noChangeArrowheads="1" noChangeShapeType="1" noTextEdit="1"/>
              </p:cNvSpPr>
              <p:nvPr/>
            </p:nvSpPr>
            <p:spPr>
              <a:xfrm>
                <a:off x="6937695" y="4870753"/>
                <a:ext cx="739519" cy="369332"/>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A1F63E9B-38AE-4105-8A20-7C5C0CA77879}"/>
                  </a:ext>
                </a:extLst>
              </p:cNvPr>
              <p:cNvSpPr txBox="1"/>
              <p:nvPr/>
            </p:nvSpPr>
            <p:spPr>
              <a:xfrm>
                <a:off x="6937694" y="5214432"/>
                <a:ext cx="739519"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𝑎</m:t>
                      </m:r>
                    </m:oMath>
                  </m:oMathPara>
                </a14:m>
                <a:endParaRPr lang="en-GB" dirty="0"/>
              </a:p>
            </p:txBody>
          </p:sp>
        </mc:Choice>
        <mc:Fallback xmlns="">
          <p:sp>
            <p:nvSpPr>
              <p:cNvPr id="31" name="TextBox 30">
                <a:extLst>
                  <a:ext uri="{FF2B5EF4-FFF2-40B4-BE49-F238E27FC236}">
                    <a16:creationId xmlns:a16="http://schemas.microsoft.com/office/drawing/2014/main" id="{A1F63E9B-38AE-4105-8A20-7C5C0CA77879}"/>
                  </a:ext>
                </a:extLst>
              </p:cNvPr>
              <p:cNvSpPr txBox="1">
                <a:spLocks noRot="1" noChangeAspect="1" noMove="1" noResize="1" noEditPoints="1" noAdjustHandles="1" noChangeArrowheads="1" noChangeShapeType="1" noTextEdit="1"/>
              </p:cNvSpPr>
              <p:nvPr/>
            </p:nvSpPr>
            <p:spPr>
              <a:xfrm>
                <a:off x="6937694" y="5214432"/>
                <a:ext cx="739519" cy="369332"/>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B7408314-8F75-42B7-BC99-FC088F454F6C}"/>
                  </a:ext>
                </a:extLst>
              </p:cNvPr>
              <p:cNvSpPr txBox="1"/>
              <p:nvPr/>
            </p:nvSpPr>
            <p:spPr>
              <a:xfrm>
                <a:off x="7928275" y="4870753"/>
                <a:ext cx="485883"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oMath>
                  </m:oMathPara>
                </a14:m>
                <a:endParaRPr lang="en-GB" dirty="0"/>
              </a:p>
            </p:txBody>
          </p:sp>
        </mc:Choice>
        <mc:Fallback xmlns="">
          <p:sp>
            <p:nvSpPr>
              <p:cNvPr id="32" name="TextBox 31">
                <a:extLst>
                  <a:ext uri="{FF2B5EF4-FFF2-40B4-BE49-F238E27FC236}">
                    <a16:creationId xmlns:a16="http://schemas.microsoft.com/office/drawing/2014/main" id="{B7408314-8F75-42B7-BC99-FC088F454F6C}"/>
                  </a:ext>
                </a:extLst>
              </p:cNvPr>
              <p:cNvSpPr txBox="1">
                <a:spLocks noRot="1" noChangeAspect="1" noMove="1" noResize="1" noEditPoints="1" noAdjustHandles="1" noChangeArrowheads="1" noChangeShapeType="1" noTextEdit="1"/>
              </p:cNvSpPr>
              <p:nvPr/>
            </p:nvSpPr>
            <p:spPr>
              <a:xfrm>
                <a:off x="7928275" y="4870753"/>
                <a:ext cx="485883" cy="369332"/>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DB9AE420-19FC-4526-9B79-852C987008CE}"/>
                  </a:ext>
                </a:extLst>
              </p:cNvPr>
              <p:cNvSpPr txBox="1"/>
              <p:nvPr/>
            </p:nvSpPr>
            <p:spPr>
              <a:xfrm>
                <a:off x="7928275" y="5230928"/>
                <a:ext cx="485883"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𝑏</m:t>
                      </m:r>
                    </m:oMath>
                  </m:oMathPara>
                </a14:m>
                <a:endParaRPr lang="en-GB" dirty="0"/>
              </a:p>
            </p:txBody>
          </p:sp>
        </mc:Choice>
        <mc:Fallback xmlns="">
          <p:sp>
            <p:nvSpPr>
              <p:cNvPr id="33" name="TextBox 32">
                <a:extLst>
                  <a:ext uri="{FF2B5EF4-FFF2-40B4-BE49-F238E27FC236}">
                    <a16:creationId xmlns:a16="http://schemas.microsoft.com/office/drawing/2014/main" id="{DB9AE420-19FC-4526-9B79-852C987008CE}"/>
                  </a:ext>
                </a:extLst>
              </p:cNvPr>
              <p:cNvSpPr txBox="1">
                <a:spLocks noRot="1" noChangeAspect="1" noMove="1" noResize="1" noEditPoints="1" noAdjustHandles="1" noChangeArrowheads="1" noChangeShapeType="1" noTextEdit="1"/>
              </p:cNvSpPr>
              <p:nvPr/>
            </p:nvSpPr>
            <p:spPr>
              <a:xfrm>
                <a:off x="7928275" y="5230928"/>
                <a:ext cx="485883" cy="369332"/>
              </a:xfrm>
              <a:prstGeom prst="rect">
                <a:avLst/>
              </a:prstGeom>
              <a:blipFill>
                <a:blip r:embed="rId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31BEACAA-12C7-4D19-9AED-0303802A6DE6}"/>
                  </a:ext>
                </a:extLst>
              </p:cNvPr>
              <p:cNvSpPr txBox="1"/>
              <p:nvPr/>
            </p:nvSpPr>
            <p:spPr>
              <a:xfrm>
                <a:off x="7583208" y="4863206"/>
                <a:ext cx="345066"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34" name="TextBox 33">
                <a:extLst>
                  <a:ext uri="{FF2B5EF4-FFF2-40B4-BE49-F238E27FC236}">
                    <a16:creationId xmlns:a16="http://schemas.microsoft.com/office/drawing/2014/main" id="{31BEACAA-12C7-4D19-9AED-0303802A6DE6}"/>
                  </a:ext>
                </a:extLst>
              </p:cNvPr>
              <p:cNvSpPr txBox="1">
                <a:spLocks noRot="1" noChangeAspect="1" noMove="1" noResize="1" noEditPoints="1" noAdjustHandles="1" noChangeArrowheads="1" noChangeShapeType="1" noTextEdit="1"/>
              </p:cNvSpPr>
              <p:nvPr/>
            </p:nvSpPr>
            <p:spPr>
              <a:xfrm>
                <a:off x="7583208" y="4863206"/>
                <a:ext cx="345066" cy="369332"/>
              </a:xfrm>
              <a:prstGeom prst="rect">
                <a:avLst/>
              </a:prstGeom>
              <a:blipFill>
                <a:blip r:embed="rId1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1B38D050-DACF-44A1-9692-F4A5B86CCA1E}"/>
                  </a:ext>
                </a:extLst>
              </p:cNvPr>
              <p:cNvSpPr txBox="1"/>
              <p:nvPr/>
            </p:nvSpPr>
            <p:spPr>
              <a:xfrm>
                <a:off x="7583208" y="5207116"/>
                <a:ext cx="345066" cy="369332"/>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m:t>
                      </m:r>
                    </m:oMath>
                  </m:oMathPara>
                </a14:m>
                <a:endParaRPr lang="en-GB" dirty="0"/>
              </a:p>
            </p:txBody>
          </p:sp>
        </mc:Choice>
        <mc:Fallback xmlns="">
          <p:sp>
            <p:nvSpPr>
              <p:cNvPr id="35" name="TextBox 34">
                <a:extLst>
                  <a:ext uri="{FF2B5EF4-FFF2-40B4-BE49-F238E27FC236}">
                    <a16:creationId xmlns:a16="http://schemas.microsoft.com/office/drawing/2014/main" id="{1B38D050-DACF-44A1-9692-F4A5B86CCA1E}"/>
                  </a:ext>
                </a:extLst>
              </p:cNvPr>
              <p:cNvSpPr txBox="1">
                <a:spLocks noRot="1" noChangeAspect="1" noMove="1" noResize="1" noEditPoints="1" noAdjustHandles="1" noChangeArrowheads="1" noChangeShapeType="1" noTextEdit="1"/>
              </p:cNvSpPr>
              <p:nvPr/>
            </p:nvSpPr>
            <p:spPr>
              <a:xfrm>
                <a:off x="7583208" y="5207116"/>
                <a:ext cx="345066" cy="369332"/>
              </a:xfrm>
              <a:prstGeom prst="rect">
                <a:avLst/>
              </a:prstGeom>
              <a:blipFill>
                <a:blip r:embed="rId11"/>
                <a:stretch>
                  <a:fillRect/>
                </a:stretch>
              </a:blipFill>
            </p:spPr>
            <p:txBody>
              <a:bodyPr/>
              <a:lstStyle/>
              <a:p>
                <a:r>
                  <a:rPr lang="en-GB">
                    <a:noFill/>
                  </a:rPr>
                  <a:t> </a:t>
                </a:r>
              </a:p>
            </p:txBody>
          </p:sp>
        </mc:Fallback>
      </mc:AlternateContent>
      <p:sp>
        <p:nvSpPr>
          <p:cNvPr id="37" name="TextBox 36">
            <a:extLst>
              <a:ext uri="{FF2B5EF4-FFF2-40B4-BE49-F238E27FC236}">
                <a16:creationId xmlns:a16="http://schemas.microsoft.com/office/drawing/2014/main" id="{2B9187C5-2CE4-4F53-B26C-25A06FC5F18D}"/>
              </a:ext>
            </a:extLst>
          </p:cNvPr>
          <p:cNvSpPr txBox="1"/>
          <p:nvPr/>
        </p:nvSpPr>
        <p:spPr>
          <a:xfrm>
            <a:off x="952964" y="387751"/>
            <a:ext cx="2751590" cy="338554"/>
          </a:xfrm>
          <a:prstGeom prst="rect">
            <a:avLst/>
          </a:prstGeom>
          <a:noFill/>
        </p:spPr>
        <p:txBody>
          <a:bodyPr wrap="square" rtlCol="0">
            <a:spAutoFit/>
          </a:bodyPr>
          <a:lstStyle/>
          <a:p>
            <a:r>
              <a:rPr lang="en-GB" sz="1600" dirty="0"/>
              <a:t>a) Pal 5 PL relation (channel 1)</a:t>
            </a:r>
          </a:p>
        </p:txBody>
      </p:sp>
      <p:sp>
        <p:nvSpPr>
          <p:cNvPr id="38" name="TextBox 37">
            <a:extLst>
              <a:ext uri="{FF2B5EF4-FFF2-40B4-BE49-F238E27FC236}">
                <a16:creationId xmlns:a16="http://schemas.microsoft.com/office/drawing/2014/main" id="{0915BBA2-EDCD-4E96-8F42-EB386D45A578}"/>
              </a:ext>
            </a:extLst>
          </p:cNvPr>
          <p:cNvSpPr txBox="1"/>
          <p:nvPr/>
        </p:nvSpPr>
        <p:spPr>
          <a:xfrm>
            <a:off x="952964" y="3284890"/>
            <a:ext cx="2751590" cy="338554"/>
          </a:xfrm>
          <a:prstGeom prst="rect">
            <a:avLst/>
          </a:prstGeom>
          <a:noFill/>
        </p:spPr>
        <p:txBody>
          <a:bodyPr wrap="square" rtlCol="0">
            <a:spAutoFit/>
          </a:bodyPr>
          <a:lstStyle/>
          <a:p>
            <a:r>
              <a:rPr lang="en-GB" sz="1600" dirty="0"/>
              <a:t>b) Pal 5 PL relation (channel 2)</a:t>
            </a:r>
          </a:p>
        </p:txBody>
      </p:sp>
    </p:spTree>
    <p:extLst>
      <p:ext uri="{BB962C8B-B14F-4D97-AF65-F5344CB8AC3E}">
        <p14:creationId xmlns:p14="http://schemas.microsoft.com/office/powerpoint/2010/main" val="1981583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30"/>
                                        </p:tgtEl>
                                      </p:cBhvr>
                                    </p:animEffect>
                                    <p:set>
                                      <p:cBhvr>
                                        <p:cTn id="7" dur="1" fill="hold">
                                          <p:stCondLst>
                                            <p:cond delay="499"/>
                                          </p:stCondLst>
                                        </p:cTn>
                                        <p:tgtEl>
                                          <p:spTgt spid="30"/>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31"/>
                                        </p:tgtEl>
                                      </p:cBhvr>
                                    </p:animEffect>
                                    <p:set>
                                      <p:cBhvr>
                                        <p:cTn id="10" dur="1" fill="hold">
                                          <p:stCondLst>
                                            <p:cond delay="499"/>
                                          </p:stCondLst>
                                        </p:cTn>
                                        <p:tgtEl>
                                          <p:spTgt spid="31"/>
                                        </p:tgtEl>
                                        <p:attrNameLst>
                                          <p:attrName>style.visibility</p:attrName>
                                        </p:attrNameLst>
                                      </p:cBhvr>
                                      <p:to>
                                        <p:strVal val="hidden"/>
                                      </p:to>
                                    </p:set>
                                  </p:childTnLst>
                                </p:cTn>
                              </p:par>
                              <p:par>
                                <p:cTn id="11" presetID="10" presetClass="exit" presetSubtype="0" fill="hold" grpId="0" nodeType="withEffect">
                                  <p:stCondLst>
                                    <p:cond delay="0"/>
                                  </p:stCondLst>
                                  <p:childTnLst>
                                    <p:animEffect transition="out" filter="fade">
                                      <p:cBhvr>
                                        <p:cTn id="12" dur="500"/>
                                        <p:tgtEl>
                                          <p:spTgt spid="32"/>
                                        </p:tgtEl>
                                      </p:cBhvr>
                                    </p:animEffect>
                                    <p:set>
                                      <p:cBhvr>
                                        <p:cTn id="13" dur="1" fill="hold">
                                          <p:stCondLst>
                                            <p:cond delay="499"/>
                                          </p:stCondLst>
                                        </p:cTn>
                                        <p:tgtEl>
                                          <p:spTgt spid="32"/>
                                        </p:tgtEl>
                                        <p:attrNameLst>
                                          <p:attrName>style.visibility</p:attrName>
                                        </p:attrNameLst>
                                      </p:cBhvr>
                                      <p:to>
                                        <p:strVal val="hidden"/>
                                      </p:to>
                                    </p:set>
                                  </p:childTnLst>
                                </p:cTn>
                              </p:par>
                              <p:par>
                                <p:cTn id="14" presetID="10" presetClass="exit" presetSubtype="0" fill="hold" grpId="0" nodeType="withEffect">
                                  <p:stCondLst>
                                    <p:cond delay="0"/>
                                  </p:stCondLst>
                                  <p:childTnLst>
                                    <p:animEffect transition="out" filter="fade">
                                      <p:cBhvr>
                                        <p:cTn id="15" dur="500"/>
                                        <p:tgtEl>
                                          <p:spTgt spid="33"/>
                                        </p:tgtEl>
                                      </p:cBhvr>
                                    </p:animEffect>
                                    <p:set>
                                      <p:cBhvr>
                                        <p:cTn id="16" dur="1" fill="hold">
                                          <p:stCondLst>
                                            <p:cond delay="499"/>
                                          </p:stCondLst>
                                        </p:cTn>
                                        <p:tgtEl>
                                          <p:spTgt spid="33"/>
                                        </p:tgtEl>
                                        <p:attrNameLst>
                                          <p:attrName>style.visibility</p:attrName>
                                        </p:attrNameLst>
                                      </p:cBhvr>
                                      <p:to>
                                        <p:strVal val="hidden"/>
                                      </p:to>
                                    </p:set>
                                  </p:childTnLst>
                                </p:cTn>
                              </p:par>
                              <p:par>
                                <p:cTn id="17" presetID="10" presetClass="exit" presetSubtype="0" fill="hold" grpId="0" nodeType="withEffect">
                                  <p:stCondLst>
                                    <p:cond delay="0"/>
                                  </p:stCondLst>
                                  <p:childTnLst>
                                    <p:animEffect transition="out" filter="fade">
                                      <p:cBhvr>
                                        <p:cTn id="18" dur="500"/>
                                        <p:tgtEl>
                                          <p:spTgt spid="34"/>
                                        </p:tgtEl>
                                      </p:cBhvr>
                                    </p:animEffect>
                                    <p:set>
                                      <p:cBhvr>
                                        <p:cTn id="19" dur="1" fill="hold">
                                          <p:stCondLst>
                                            <p:cond delay="499"/>
                                          </p:stCondLst>
                                        </p:cTn>
                                        <p:tgtEl>
                                          <p:spTgt spid="34"/>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35"/>
                                        </p:tgtEl>
                                      </p:cBhvr>
                                    </p:animEffect>
                                    <p:set>
                                      <p:cBhvr>
                                        <p:cTn id="22"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3" grpId="0" animBg="1"/>
      <p:bldP spid="34" grpId="0" animBg="1"/>
      <p:bldP spid="3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0A02CC26-DC38-44B6-900D-747F471450BD}"/>
              </a:ext>
            </a:extLst>
          </p:cNvPr>
          <p:cNvSpPr/>
          <p:nvPr/>
        </p:nvSpPr>
        <p:spPr>
          <a:xfrm>
            <a:off x="855677" y="1166070"/>
            <a:ext cx="10620462" cy="11744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 name="Content Placeholder 6">
            <a:extLst>
              <a:ext uri="{FF2B5EF4-FFF2-40B4-BE49-F238E27FC236}">
                <a16:creationId xmlns:a16="http://schemas.microsoft.com/office/drawing/2014/main" id="{3FD75436-5664-41CA-B26C-1D8709EE6C8B}"/>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1066800" y="211008"/>
            <a:ext cx="10058400" cy="3688588"/>
          </a:xfrm>
        </p:spPr>
      </p:pic>
      <p:sp>
        <p:nvSpPr>
          <p:cNvPr id="4" name="Slide Number Placeholder 3">
            <a:extLst>
              <a:ext uri="{FF2B5EF4-FFF2-40B4-BE49-F238E27FC236}">
                <a16:creationId xmlns:a16="http://schemas.microsoft.com/office/drawing/2014/main" id="{2BCB0831-2C7E-4E45-8C00-54142EB4B62F}"/>
              </a:ext>
            </a:extLst>
          </p:cNvPr>
          <p:cNvSpPr>
            <a:spLocks noGrp="1"/>
          </p:cNvSpPr>
          <p:nvPr>
            <p:ph type="sldNum" sz="quarter" idx="12"/>
          </p:nvPr>
        </p:nvSpPr>
        <p:spPr/>
        <p:txBody>
          <a:bodyPr/>
          <a:lstStyle/>
          <a:p>
            <a:fld id="{63F9D384-533B-4C4E-B660-F861AA07D173}" type="slidenum">
              <a:rPr lang="en-US" smtClean="0"/>
              <a:pPr/>
              <a:t>19</a:t>
            </a:fld>
            <a:endParaRPr lang="en-US" dirty="0">
              <a:latin typeface="+mn-lt"/>
            </a:endParaRPr>
          </a:p>
        </p:txBody>
      </p:sp>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FB0CFF48-3B05-484B-819B-0445EEDD7FFB}"/>
                  </a:ext>
                </a:extLst>
              </p:cNvPr>
              <p:cNvSpPr txBox="1">
                <a:spLocks/>
              </p:cNvSpPr>
              <p:nvPr/>
            </p:nvSpPr>
            <p:spPr>
              <a:xfrm>
                <a:off x="1097280" y="3899595"/>
                <a:ext cx="10058400" cy="2425703"/>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Tx/>
                  <a:buFont typeface="Arial" panose="020B0604020202020204" pitchFamily="34" charset="0"/>
                  <a:buChar char="•"/>
                </a:pPr>
                <a:r>
                  <a:rPr lang="en-GB" dirty="0">
                    <a:solidFill>
                      <a:schemeClr val="tx1"/>
                    </a:solidFill>
                  </a:rPr>
                  <a:t>Periods of </a:t>
                </a:r>
                <a:r>
                  <a:rPr lang="en-GB" dirty="0" err="1">
                    <a:solidFill>
                      <a:schemeClr val="tx1"/>
                    </a:solidFill>
                  </a:rPr>
                  <a:t>RRc</a:t>
                </a:r>
                <a:r>
                  <a:rPr lang="en-GB" dirty="0">
                    <a:solidFill>
                      <a:schemeClr val="tx1"/>
                    </a:solidFill>
                  </a:rPr>
                  <a:t> type stars </a:t>
                </a:r>
                <a:r>
                  <a:rPr lang="en-GB" dirty="0" err="1">
                    <a:solidFill>
                      <a:schemeClr val="tx1"/>
                    </a:solidFill>
                  </a:rPr>
                  <a:t>fundamentalised</a:t>
                </a:r>
                <a:r>
                  <a:rPr lang="en-GB" dirty="0">
                    <a:solidFill>
                      <a:schemeClr val="tx1"/>
                    </a:solidFill>
                  </a:rPr>
                  <a:t>,</a:t>
                </a:r>
              </a:p>
              <a:p>
                <a:pPr marL="0" indent="0">
                  <a:buClrTx/>
                  <a:buNone/>
                </a:pPr>
                <a14:m>
                  <m:oMathPara xmlns:m="http://schemas.openxmlformats.org/officeDocument/2006/math">
                    <m:oMathParaPr>
                      <m:jc m:val="centerGroup"/>
                    </m:oMathParaPr>
                    <m:oMath xmlns:m="http://schemas.openxmlformats.org/officeDocument/2006/math">
                      <m:func>
                        <m:funcPr>
                          <m:ctrlPr>
                            <a:rPr lang="en-GB" i="1" smtClean="0">
                              <a:solidFill>
                                <a:schemeClr val="tx1"/>
                              </a:solidFill>
                              <a:latin typeface="Cambria Math" panose="02040503050406030204" pitchFamily="18" charset="0"/>
                            </a:rPr>
                          </m:ctrlPr>
                        </m:funcPr>
                        <m:fName>
                          <m:sSub>
                            <m:sSubPr>
                              <m:ctrlPr>
                                <a:rPr lang="en-GB" i="1" smtClean="0">
                                  <a:solidFill>
                                    <a:schemeClr val="tx1"/>
                                  </a:solidFill>
                                  <a:latin typeface="Cambria Math" panose="02040503050406030204" pitchFamily="18" charset="0"/>
                                </a:rPr>
                              </m:ctrlPr>
                            </m:sSubPr>
                            <m:e>
                              <m:r>
                                <m:rPr>
                                  <m:sty m:val="p"/>
                                </m:rPr>
                                <a:rPr lang="en-GB" i="0" smtClean="0">
                                  <a:solidFill>
                                    <a:schemeClr val="tx1"/>
                                  </a:solidFill>
                                  <a:latin typeface="Cambria Math" panose="02040503050406030204" pitchFamily="18" charset="0"/>
                                </a:rPr>
                                <m:t>log</m:t>
                              </m:r>
                            </m:e>
                            <m:sub>
                              <m:r>
                                <a:rPr lang="en-GB" b="0" i="1" smtClean="0">
                                  <a:solidFill>
                                    <a:schemeClr val="tx1"/>
                                  </a:solidFill>
                                  <a:latin typeface="Cambria Math" panose="02040503050406030204" pitchFamily="18" charset="0"/>
                                </a:rPr>
                                <m:t>10</m:t>
                              </m:r>
                            </m:sub>
                          </m:sSub>
                        </m:fName>
                        <m:e>
                          <m:r>
                            <a:rPr lang="en-GB" b="0" i="1" smtClean="0">
                              <a:solidFill>
                                <a:schemeClr val="tx1"/>
                              </a:solidFill>
                              <a:latin typeface="Cambria Math" panose="02040503050406030204" pitchFamily="18" charset="0"/>
                            </a:rPr>
                            <m:t>𝑃</m:t>
                          </m:r>
                        </m:e>
                      </m:func>
                      <m:r>
                        <a:rPr lang="en-GB" b="0" i="1" smtClean="0">
                          <a:solidFill>
                            <a:schemeClr val="tx1"/>
                          </a:solidFill>
                          <a:latin typeface="Cambria Math" panose="02040503050406030204" pitchFamily="18" charset="0"/>
                        </a:rPr>
                        <m:t>=</m:t>
                      </m:r>
                      <m:func>
                        <m:funcPr>
                          <m:ctrlPr>
                            <a:rPr lang="en-GB" b="0" i="1" smtClean="0">
                              <a:solidFill>
                                <a:schemeClr val="tx1"/>
                              </a:solidFill>
                              <a:latin typeface="Cambria Math" panose="02040503050406030204" pitchFamily="18" charset="0"/>
                            </a:rPr>
                          </m:ctrlPr>
                        </m:funcPr>
                        <m:fName>
                          <m:sSub>
                            <m:sSubPr>
                              <m:ctrlPr>
                                <a:rPr lang="en-GB" b="0" i="1" smtClean="0">
                                  <a:solidFill>
                                    <a:schemeClr val="tx1"/>
                                  </a:solidFill>
                                  <a:latin typeface="Cambria Math" panose="02040503050406030204" pitchFamily="18" charset="0"/>
                                </a:rPr>
                              </m:ctrlPr>
                            </m:sSubPr>
                            <m:e>
                              <m:r>
                                <m:rPr>
                                  <m:sty m:val="p"/>
                                </m:rPr>
                                <a:rPr lang="en-GB" b="0" i="0" smtClean="0">
                                  <a:solidFill>
                                    <a:schemeClr val="tx1"/>
                                  </a:solidFill>
                                  <a:latin typeface="Cambria Math" panose="02040503050406030204" pitchFamily="18" charset="0"/>
                                </a:rPr>
                                <m:t>log</m:t>
                              </m:r>
                            </m:e>
                            <m:sub>
                              <m:r>
                                <a:rPr lang="en-GB" b="0" i="1" smtClean="0">
                                  <a:solidFill>
                                    <a:schemeClr val="tx1"/>
                                  </a:solidFill>
                                  <a:latin typeface="Cambria Math" panose="02040503050406030204" pitchFamily="18" charset="0"/>
                                </a:rPr>
                                <m:t>10</m:t>
                              </m:r>
                            </m:sub>
                          </m:sSub>
                        </m:fName>
                        <m:e>
                          <m:sSub>
                            <m:sSubPr>
                              <m:ctrlPr>
                                <a:rPr lang="en-GB" b="0"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𝑃</m:t>
                              </m:r>
                            </m:e>
                            <m:sub>
                              <m:r>
                                <a:rPr lang="en-GB" b="0" i="1" smtClean="0">
                                  <a:solidFill>
                                    <a:schemeClr val="tx1"/>
                                  </a:solidFill>
                                  <a:latin typeface="Cambria Math" panose="02040503050406030204" pitchFamily="18" charset="0"/>
                                </a:rPr>
                                <m:t>𝐹𝑂</m:t>
                              </m:r>
                            </m:sub>
                          </m:sSub>
                        </m:e>
                      </m:func>
                      <m:r>
                        <a:rPr lang="en-GB" b="0" i="1" smtClean="0">
                          <a:solidFill>
                            <a:schemeClr val="tx1"/>
                          </a:solidFill>
                          <a:latin typeface="Cambria Math" panose="02040503050406030204" pitchFamily="18" charset="0"/>
                        </a:rPr>
                        <m:t>+0.127</m:t>
                      </m:r>
                    </m:oMath>
                  </m:oMathPara>
                </a14:m>
                <a:endParaRPr lang="en-GB" dirty="0">
                  <a:solidFill>
                    <a:schemeClr val="tx1"/>
                  </a:solidFill>
                </a:endParaRPr>
              </a:p>
              <a:p>
                <a:pPr>
                  <a:buClrTx/>
                  <a:buFont typeface="Arial" panose="020B0604020202020204" pitchFamily="34" charset="0"/>
                  <a:buChar char="•"/>
                </a:pPr>
                <a:r>
                  <a:rPr lang="en-GB" dirty="0">
                    <a:solidFill>
                      <a:schemeClr val="tx1"/>
                    </a:solidFill>
                  </a:rPr>
                  <a:t>The equations of the </a:t>
                </a:r>
                <a:r>
                  <a:rPr lang="en-GB" i="1" dirty="0">
                    <a:solidFill>
                      <a:schemeClr val="tx1"/>
                    </a:solidFill>
                  </a:rPr>
                  <a:t>fitted</a:t>
                </a:r>
                <a:r>
                  <a:rPr lang="en-GB" dirty="0">
                    <a:solidFill>
                      <a:schemeClr val="tx1"/>
                    </a:solidFill>
                  </a:rPr>
                  <a:t> PL relations,</a:t>
                </a:r>
              </a:p>
              <a:p>
                <a:pPr marL="0" indent="0">
                  <a:buClrTx/>
                  <a:buFont typeface="Calibri" panose="020F0502020204030204" pitchFamily="34" charset="0"/>
                  <a:buNone/>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𝑚</m:t>
                          </m:r>
                        </m:e>
                        <m:sub>
                          <m:r>
                            <a:rPr lang="en-GB" i="1" smtClean="0">
                              <a:solidFill>
                                <a:schemeClr val="tx1"/>
                              </a:solidFill>
                              <a:latin typeface="Cambria Math" panose="02040503050406030204" pitchFamily="18" charset="0"/>
                            </a:rPr>
                            <m:t>[3.6]</m:t>
                          </m:r>
                        </m:sub>
                      </m:sSub>
                      <m:r>
                        <a:rPr lang="en-GB" i="1" smtClean="0">
                          <a:solidFill>
                            <a:schemeClr val="tx1"/>
                          </a:solidFill>
                          <a:latin typeface="Cambria Math" panose="02040503050406030204" pitchFamily="18" charset="0"/>
                        </a:rPr>
                        <m:t>=</m:t>
                      </m:r>
                      <m:sSub>
                        <m:sSubPr>
                          <m:ctrlPr>
                            <a:rPr lang="en-GB"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𝑎</m:t>
                          </m:r>
                        </m:e>
                        <m:sub>
                          <m:r>
                            <a:rPr lang="en-GB" b="0" i="1" smtClean="0">
                              <a:solidFill>
                                <a:schemeClr val="tx1"/>
                              </a:solidFill>
                              <a:latin typeface="Cambria Math" panose="02040503050406030204" pitchFamily="18" charset="0"/>
                            </a:rPr>
                            <m:t>0</m:t>
                          </m:r>
                        </m:sub>
                      </m:sSub>
                      <m:r>
                        <a:rPr lang="en-GB" i="1" smtClean="0">
                          <a:solidFill>
                            <a:schemeClr val="tx1"/>
                          </a:solidFill>
                          <a:latin typeface="Cambria Math" panose="02040503050406030204" pitchFamily="18" charset="0"/>
                          <a:ea typeface="Cambria Math" panose="02040503050406030204" pitchFamily="18" charset="0"/>
                        </a:rPr>
                        <m:t>−2.78∙</m:t>
                      </m:r>
                      <m:d>
                        <m:dPr>
                          <m:ctrlPr>
                            <a:rPr lang="en-GB" i="1">
                              <a:solidFill>
                                <a:schemeClr val="tx1"/>
                              </a:solidFill>
                              <a:latin typeface="Cambria Math" panose="02040503050406030204" pitchFamily="18" charset="0"/>
                            </a:rPr>
                          </m:ctrlPr>
                        </m:dPr>
                        <m:e>
                          <m:func>
                            <m:funcPr>
                              <m:ctrlPr>
                                <a:rPr lang="en-GB" i="1">
                                  <a:solidFill>
                                    <a:schemeClr val="tx1"/>
                                  </a:solidFill>
                                  <a:latin typeface="Cambria Math" panose="02040503050406030204" pitchFamily="18" charset="0"/>
                                </a:rPr>
                              </m:ctrlPr>
                            </m:funcPr>
                            <m:fName>
                              <m:sSub>
                                <m:sSubPr>
                                  <m:ctrlPr>
                                    <a:rPr lang="en-GB" i="1">
                                      <a:solidFill>
                                        <a:schemeClr val="tx1"/>
                                      </a:solidFill>
                                      <a:latin typeface="Cambria Math" panose="02040503050406030204" pitchFamily="18" charset="0"/>
                                    </a:rPr>
                                  </m:ctrlPr>
                                </m:sSubPr>
                                <m:e>
                                  <m:r>
                                    <m:rPr>
                                      <m:sty m:val="p"/>
                                    </m:rPr>
                                    <a:rPr lang="en-GB">
                                      <a:solidFill>
                                        <a:schemeClr val="tx1"/>
                                      </a:solidFill>
                                      <a:latin typeface="Cambria Math" panose="02040503050406030204" pitchFamily="18" charset="0"/>
                                    </a:rPr>
                                    <m:t>log</m:t>
                                  </m:r>
                                </m:e>
                                <m:sub>
                                  <m:r>
                                    <a:rPr lang="en-GB" i="1">
                                      <a:solidFill>
                                        <a:schemeClr val="tx1"/>
                                      </a:solidFill>
                                      <a:latin typeface="Cambria Math" panose="02040503050406030204" pitchFamily="18" charset="0"/>
                                    </a:rPr>
                                    <m:t>10</m:t>
                                  </m:r>
                                </m:sub>
                              </m:sSub>
                            </m:fName>
                            <m:e>
                              <m:r>
                                <a:rPr lang="en-GB" i="1">
                                  <a:solidFill>
                                    <a:schemeClr val="tx1"/>
                                  </a:solidFill>
                                  <a:latin typeface="Cambria Math" panose="02040503050406030204" pitchFamily="18" charset="0"/>
                                </a:rPr>
                                <m:t>𝑃</m:t>
                              </m:r>
                            </m:e>
                          </m:func>
                          <m:r>
                            <a:rPr lang="en-GB" i="1">
                              <a:solidFill>
                                <a:schemeClr val="tx1"/>
                              </a:solidFill>
                              <a:latin typeface="Cambria Math" panose="02040503050406030204" pitchFamily="18" charset="0"/>
                            </a:rPr>
                            <m:t>+0.3</m:t>
                          </m:r>
                        </m:e>
                      </m:d>
                    </m:oMath>
                  </m:oMathPara>
                </a14:m>
                <a:endParaRPr lang="en-GB" dirty="0">
                  <a:solidFill>
                    <a:schemeClr val="tx1"/>
                  </a:solidFill>
                </a:endParaRPr>
              </a:p>
              <a:p>
                <a:pPr marL="0" indent="0">
                  <a:buClrTx/>
                  <a:buNone/>
                </a:pPr>
                <a14:m>
                  <m:oMathPara xmlns:m="http://schemas.openxmlformats.org/officeDocument/2006/math">
                    <m:oMathParaPr>
                      <m:jc m:val="centerGroup"/>
                    </m:oMathParaPr>
                    <m:oMath xmlns:m="http://schemas.openxmlformats.org/officeDocument/2006/math">
                      <m:sSub>
                        <m:sSubPr>
                          <m:ctrlPr>
                            <a:rPr lang="en-GB"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𝑚</m:t>
                          </m:r>
                        </m:e>
                        <m:sub>
                          <m:r>
                            <a:rPr lang="en-GB" i="1" smtClean="0">
                              <a:solidFill>
                                <a:schemeClr val="tx1"/>
                              </a:solidFill>
                              <a:latin typeface="Cambria Math" panose="02040503050406030204" pitchFamily="18" charset="0"/>
                            </a:rPr>
                            <m:t>[4.5]</m:t>
                          </m:r>
                        </m:sub>
                      </m:sSub>
                      <m:r>
                        <a:rPr lang="en-GB" i="1" smtClean="0">
                          <a:solidFill>
                            <a:schemeClr val="tx1"/>
                          </a:solidFill>
                          <a:latin typeface="Cambria Math" panose="02040503050406030204" pitchFamily="18" charset="0"/>
                        </a:rPr>
                        <m:t>=</m:t>
                      </m:r>
                      <m:sSub>
                        <m:sSubPr>
                          <m:ctrlPr>
                            <a:rPr lang="en-GB" i="1">
                              <a:solidFill>
                                <a:schemeClr val="tx1"/>
                              </a:solidFill>
                              <a:latin typeface="Cambria Math" panose="02040503050406030204" pitchFamily="18" charset="0"/>
                            </a:rPr>
                          </m:ctrlPr>
                        </m:sSubPr>
                        <m:e>
                          <m:r>
                            <a:rPr lang="en-GB" i="1" smtClean="0">
                              <a:solidFill>
                                <a:schemeClr val="tx1"/>
                              </a:solidFill>
                              <a:latin typeface="Cambria Math" panose="02040503050406030204" pitchFamily="18" charset="0"/>
                            </a:rPr>
                            <m:t>𝑎</m:t>
                          </m:r>
                        </m:e>
                        <m:sub>
                          <m:r>
                            <a:rPr lang="en-GB" i="1">
                              <a:solidFill>
                                <a:schemeClr val="tx1"/>
                              </a:solidFill>
                              <a:latin typeface="Cambria Math" panose="02040503050406030204" pitchFamily="18" charset="0"/>
                            </a:rPr>
                            <m:t>0</m:t>
                          </m:r>
                        </m:sub>
                      </m:sSub>
                      <m:r>
                        <a:rPr lang="en-GB" i="1" smtClean="0">
                          <a:solidFill>
                            <a:schemeClr val="tx1"/>
                          </a:solidFill>
                          <a:latin typeface="Cambria Math" panose="02040503050406030204" pitchFamily="18" charset="0"/>
                          <a:ea typeface="Cambria Math" panose="02040503050406030204" pitchFamily="18" charset="0"/>
                        </a:rPr>
                        <m:t>−2.83∙</m:t>
                      </m:r>
                      <m:d>
                        <m:dPr>
                          <m:ctrlPr>
                            <a:rPr lang="en-GB" i="1">
                              <a:solidFill>
                                <a:schemeClr val="tx1"/>
                              </a:solidFill>
                              <a:latin typeface="Cambria Math" panose="02040503050406030204" pitchFamily="18" charset="0"/>
                            </a:rPr>
                          </m:ctrlPr>
                        </m:dPr>
                        <m:e>
                          <m:func>
                            <m:funcPr>
                              <m:ctrlPr>
                                <a:rPr lang="en-GB" i="1">
                                  <a:solidFill>
                                    <a:schemeClr val="tx1"/>
                                  </a:solidFill>
                                  <a:latin typeface="Cambria Math" panose="02040503050406030204" pitchFamily="18" charset="0"/>
                                </a:rPr>
                              </m:ctrlPr>
                            </m:funcPr>
                            <m:fName>
                              <m:sSub>
                                <m:sSubPr>
                                  <m:ctrlPr>
                                    <a:rPr lang="en-GB" i="1">
                                      <a:solidFill>
                                        <a:schemeClr val="tx1"/>
                                      </a:solidFill>
                                      <a:latin typeface="Cambria Math" panose="02040503050406030204" pitchFamily="18" charset="0"/>
                                    </a:rPr>
                                  </m:ctrlPr>
                                </m:sSubPr>
                                <m:e>
                                  <m:r>
                                    <m:rPr>
                                      <m:sty m:val="p"/>
                                    </m:rPr>
                                    <a:rPr lang="en-GB">
                                      <a:solidFill>
                                        <a:schemeClr val="tx1"/>
                                      </a:solidFill>
                                      <a:latin typeface="Cambria Math" panose="02040503050406030204" pitchFamily="18" charset="0"/>
                                    </a:rPr>
                                    <m:t>log</m:t>
                                  </m:r>
                                </m:e>
                                <m:sub>
                                  <m:r>
                                    <a:rPr lang="en-GB" i="1">
                                      <a:solidFill>
                                        <a:schemeClr val="tx1"/>
                                      </a:solidFill>
                                      <a:latin typeface="Cambria Math" panose="02040503050406030204" pitchFamily="18" charset="0"/>
                                    </a:rPr>
                                    <m:t>10</m:t>
                                  </m:r>
                                </m:sub>
                              </m:sSub>
                            </m:fName>
                            <m:e>
                              <m:r>
                                <a:rPr lang="en-GB" i="1">
                                  <a:solidFill>
                                    <a:schemeClr val="tx1"/>
                                  </a:solidFill>
                                  <a:latin typeface="Cambria Math" panose="02040503050406030204" pitchFamily="18" charset="0"/>
                                </a:rPr>
                                <m:t>𝑃</m:t>
                              </m:r>
                            </m:e>
                          </m:func>
                          <m:r>
                            <a:rPr lang="en-GB" i="1">
                              <a:solidFill>
                                <a:schemeClr val="tx1"/>
                              </a:solidFill>
                              <a:latin typeface="Cambria Math" panose="02040503050406030204" pitchFamily="18" charset="0"/>
                            </a:rPr>
                            <m:t>+0.3</m:t>
                          </m:r>
                        </m:e>
                      </m:d>
                    </m:oMath>
                  </m:oMathPara>
                </a14:m>
                <a:endParaRPr lang="en-GB" dirty="0">
                  <a:solidFill>
                    <a:schemeClr val="tx1"/>
                  </a:solidFill>
                </a:endParaRPr>
              </a:p>
              <a:p>
                <a:pPr>
                  <a:buClrTx/>
                  <a:buFont typeface="Arial" panose="020B0604020202020204" pitchFamily="34" charset="0"/>
                  <a:buChar char="•"/>
                </a:pPr>
                <a:r>
                  <a:rPr lang="en-GB" dirty="0">
                    <a:solidFill>
                      <a:schemeClr val="tx1"/>
                    </a:solidFill>
                  </a:rPr>
                  <a:t>It is from these </a:t>
                </a:r>
                <a:r>
                  <a:rPr lang="en-GB" i="1" dirty="0">
                    <a:solidFill>
                      <a:schemeClr val="tx1"/>
                    </a:solidFill>
                  </a:rPr>
                  <a:t>y</a:t>
                </a:r>
                <a:r>
                  <a:rPr lang="en-GB" dirty="0">
                    <a:solidFill>
                      <a:schemeClr val="tx1"/>
                    </a:solidFill>
                  </a:rPr>
                  <a:t>-intercept values, </a:t>
                </a:r>
                <a14:m>
                  <m:oMath xmlns:m="http://schemas.openxmlformats.org/officeDocument/2006/math">
                    <m:sSub>
                      <m:sSubPr>
                        <m:ctrlPr>
                          <a:rPr lang="en-GB" i="1" smtClean="0">
                            <a:solidFill>
                              <a:schemeClr val="tx1"/>
                            </a:solidFill>
                            <a:latin typeface="Cambria Math" panose="02040503050406030204" pitchFamily="18" charset="0"/>
                          </a:rPr>
                        </m:ctrlPr>
                      </m:sSubPr>
                      <m:e>
                        <m:r>
                          <a:rPr lang="en-GB" b="0" i="1" smtClean="0">
                            <a:solidFill>
                              <a:schemeClr val="tx1"/>
                            </a:solidFill>
                            <a:latin typeface="Cambria Math" panose="02040503050406030204" pitchFamily="18" charset="0"/>
                          </a:rPr>
                          <m:t>𝑎</m:t>
                        </m:r>
                      </m:e>
                      <m:sub>
                        <m:r>
                          <a:rPr lang="en-GB" b="0" i="1" smtClean="0">
                            <a:solidFill>
                              <a:schemeClr val="tx1"/>
                            </a:solidFill>
                            <a:latin typeface="Cambria Math" panose="02040503050406030204" pitchFamily="18" charset="0"/>
                          </a:rPr>
                          <m:t>0</m:t>
                        </m:r>
                      </m:sub>
                    </m:sSub>
                  </m:oMath>
                </a14:m>
                <a:r>
                  <a:rPr lang="en-GB" dirty="0">
                    <a:solidFill>
                      <a:schemeClr val="tx1"/>
                    </a:solidFill>
                  </a:rPr>
                  <a:t>, that the distances to the clusters can be found</a:t>
                </a:r>
              </a:p>
            </p:txBody>
          </p:sp>
        </mc:Choice>
        <mc:Fallback xmlns="">
          <p:sp>
            <p:nvSpPr>
              <p:cNvPr id="9" name="Content Placeholder 2">
                <a:extLst>
                  <a:ext uri="{FF2B5EF4-FFF2-40B4-BE49-F238E27FC236}">
                    <a16:creationId xmlns:a16="http://schemas.microsoft.com/office/drawing/2014/main" id="{FB0CFF48-3B05-484B-819B-0445EEDD7FFB}"/>
                  </a:ext>
                </a:extLst>
              </p:cNvPr>
              <p:cNvSpPr txBox="1">
                <a:spLocks noRot="1" noChangeAspect="1" noMove="1" noResize="1" noEditPoints="1" noAdjustHandles="1" noChangeArrowheads="1" noChangeShapeType="1" noTextEdit="1"/>
              </p:cNvSpPr>
              <p:nvPr/>
            </p:nvSpPr>
            <p:spPr>
              <a:xfrm>
                <a:off x="1097280" y="3899595"/>
                <a:ext cx="10058400" cy="2425703"/>
              </a:xfrm>
              <a:prstGeom prst="rect">
                <a:avLst/>
              </a:prstGeom>
              <a:blipFill>
                <a:blip r:embed="rId4"/>
                <a:stretch>
                  <a:fillRect l="-1455" t="-2764"/>
                </a:stretch>
              </a:blipFill>
            </p:spPr>
            <p:txBody>
              <a:bodyPr/>
              <a:lstStyle/>
              <a:p>
                <a:r>
                  <a:rPr lang="en-GB">
                    <a:noFill/>
                  </a:rPr>
                  <a:t> </a:t>
                </a:r>
              </a:p>
            </p:txBody>
          </p:sp>
        </mc:Fallback>
      </mc:AlternateContent>
      <p:sp>
        <p:nvSpPr>
          <p:cNvPr id="10" name="Footer Placeholder 9">
            <a:extLst>
              <a:ext uri="{FF2B5EF4-FFF2-40B4-BE49-F238E27FC236}">
                <a16:creationId xmlns:a16="http://schemas.microsoft.com/office/drawing/2014/main" id="{5EF67DD8-FB33-4D56-907F-0173D8812DD7}"/>
              </a:ext>
            </a:extLst>
          </p:cNvPr>
          <p:cNvSpPr>
            <a:spLocks noGrp="1"/>
          </p:cNvSpPr>
          <p:nvPr>
            <p:ph type="ftr" sz="quarter" idx="11"/>
          </p:nvPr>
        </p:nvSpPr>
        <p:spPr/>
        <p:txBody>
          <a:bodyPr/>
          <a:lstStyle/>
          <a:p>
            <a:r>
              <a:rPr lang="en-US"/>
              <a:t>RESULTS</a:t>
            </a:r>
            <a:endParaRPr lang="en-US" dirty="0">
              <a:latin typeface="+mn-lt"/>
            </a:endParaRPr>
          </a:p>
        </p:txBody>
      </p:sp>
      <p:sp>
        <p:nvSpPr>
          <p:cNvPr id="8" name="TextBox 7">
            <a:extLst>
              <a:ext uri="{FF2B5EF4-FFF2-40B4-BE49-F238E27FC236}">
                <a16:creationId xmlns:a16="http://schemas.microsoft.com/office/drawing/2014/main" id="{8B2C4BC4-5D9A-4F83-AC05-12203E7003A5}"/>
              </a:ext>
            </a:extLst>
          </p:cNvPr>
          <p:cNvSpPr txBox="1"/>
          <p:nvPr/>
        </p:nvSpPr>
        <p:spPr>
          <a:xfrm>
            <a:off x="2793534" y="422147"/>
            <a:ext cx="2869035" cy="338554"/>
          </a:xfrm>
          <a:prstGeom prst="rect">
            <a:avLst/>
          </a:prstGeom>
          <a:noFill/>
        </p:spPr>
        <p:txBody>
          <a:bodyPr wrap="square" rtlCol="0">
            <a:spAutoFit/>
          </a:bodyPr>
          <a:lstStyle/>
          <a:p>
            <a:pPr algn="r"/>
            <a:r>
              <a:rPr lang="en-GB" sz="1600" dirty="0"/>
              <a:t>a) Pal 13 PL relation (channel 1)</a:t>
            </a:r>
          </a:p>
        </p:txBody>
      </p:sp>
      <p:sp>
        <p:nvSpPr>
          <p:cNvPr id="11" name="TextBox 10">
            <a:extLst>
              <a:ext uri="{FF2B5EF4-FFF2-40B4-BE49-F238E27FC236}">
                <a16:creationId xmlns:a16="http://schemas.microsoft.com/office/drawing/2014/main" id="{8C50BCC1-14FF-498F-916E-1DEB2F007AFC}"/>
              </a:ext>
            </a:extLst>
          </p:cNvPr>
          <p:cNvSpPr txBox="1"/>
          <p:nvPr/>
        </p:nvSpPr>
        <p:spPr>
          <a:xfrm>
            <a:off x="7905226" y="422147"/>
            <a:ext cx="2869035" cy="338554"/>
          </a:xfrm>
          <a:prstGeom prst="rect">
            <a:avLst/>
          </a:prstGeom>
          <a:noFill/>
        </p:spPr>
        <p:txBody>
          <a:bodyPr wrap="square" rtlCol="0">
            <a:spAutoFit/>
          </a:bodyPr>
          <a:lstStyle/>
          <a:p>
            <a:pPr algn="r"/>
            <a:r>
              <a:rPr lang="en-GB" sz="1600" dirty="0"/>
              <a:t>b) Pal 13 PL relation (channel 2)</a:t>
            </a:r>
          </a:p>
        </p:txBody>
      </p:sp>
    </p:spTree>
    <p:extLst>
      <p:ext uri="{BB962C8B-B14F-4D97-AF65-F5344CB8AC3E}">
        <p14:creationId xmlns:p14="http://schemas.microsoft.com/office/powerpoint/2010/main" val="23617329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8E0F79C0-0445-4701-856C-B3100BBDF5F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096000" y="2954313"/>
            <a:ext cx="5066098" cy="3375621"/>
          </a:xfrm>
          <a:prstGeom prst="rect">
            <a:avLst/>
          </a:prstGeom>
        </p:spPr>
      </p:pic>
      <p:pic>
        <p:nvPicPr>
          <p:cNvPr id="15" name="Picture 14">
            <a:extLst>
              <a:ext uri="{FF2B5EF4-FFF2-40B4-BE49-F238E27FC236}">
                <a16:creationId xmlns:a16="http://schemas.microsoft.com/office/drawing/2014/main" id="{940E22C7-3B83-411E-ABD7-B0171EAF580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6089582" y="2953423"/>
            <a:ext cx="5066098" cy="3377398"/>
          </a:xfrm>
          <a:prstGeom prst="rect">
            <a:avLst/>
          </a:prstGeom>
        </p:spPr>
      </p:pic>
      <p:pic>
        <p:nvPicPr>
          <p:cNvPr id="14" name="Picture 13">
            <a:extLst>
              <a:ext uri="{FF2B5EF4-FFF2-40B4-BE49-F238E27FC236}">
                <a16:creationId xmlns:a16="http://schemas.microsoft.com/office/drawing/2014/main" id="{F76D7CA8-DED5-42C8-A521-BB243D44CEC8}"/>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096000" y="2953424"/>
            <a:ext cx="5066098" cy="3377398"/>
          </a:xfrm>
          <a:prstGeom prst="rect">
            <a:avLst/>
          </a:prstGeom>
        </p:spPr>
      </p:pic>
      <p:pic>
        <p:nvPicPr>
          <p:cNvPr id="7" name="Picture 6" descr="A picture containing wall, indoor, floor, building&#10;&#10;Description automatically generated">
            <a:extLst>
              <a:ext uri="{FF2B5EF4-FFF2-40B4-BE49-F238E27FC236}">
                <a16:creationId xmlns:a16="http://schemas.microsoft.com/office/drawing/2014/main" id="{55E910DF-F286-4D21-B6A9-7826B932DD6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953424"/>
            <a:ext cx="5066098" cy="3377399"/>
          </a:xfrm>
          <a:prstGeom prst="rect">
            <a:avLst/>
          </a:prstGeom>
        </p:spPr>
      </p:pic>
      <p:sp>
        <p:nvSpPr>
          <p:cNvPr id="2" name="Title 1">
            <a:extLst>
              <a:ext uri="{FF2B5EF4-FFF2-40B4-BE49-F238E27FC236}">
                <a16:creationId xmlns:a16="http://schemas.microsoft.com/office/drawing/2014/main" id="{08F78897-0003-483F-AA31-5B3B86060F6D}"/>
              </a:ext>
            </a:extLst>
          </p:cNvPr>
          <p:cNvSpPr>
            <a:spLocks noGrp="1"/>
          </p:cNvSpPr>
          <p:nvPr>
            <p:ph type="title"/>
          </p:nvPr>
        </p:nvSpPr>
        <p:spPr/>
        <p:txBody>
          <a:bodyPr/>
          <a:lstStyle/>
          <a:p>
            <a:r>
              <a:rPr lang="en-GB" dirty="0">
                <a:solidFill>
                  <a:schemeClr val="tx1"/>
                </a:solidFill>
              </a:rPr>
              <a:t>Cosmological distances</a:t>
            </a:r>
          </a:p>
        </p:txBody>
      </p:sp>
      <p:sp>
        <p:nvSpPr>
          <p:cNvPr id="3" name="Content Placeholder 2">
            <a:extLst>
              <a:ext uri="{FF2B5EF4-FFF2-40B4-BE49-F238E27FC236}">
                <a16:creationId xmlns:a16="http://schemas.microsoft.com/office/drawing/2014/main" id="{C7E924A7-29FA-4ADE-AAC3-2C2EFF048502}"/>
              </a:ext>
            </a:extLst>
          </p:cNvPr>
          <p:cNvSpPr>
            <a:spLocks noGrp="1"/>
          </p:cNvSpPr>
          <p:nvPr>
            <p:ph idx="1"/>
          </p:nvPr>
        </p:nvSpPr>
        <p:spPr/>
        <p:txBody>
          <a:bodyPr/>
          <a:lstStyle/>
          <a:p>
            <a:pPr>
              <a:buClrTx/>
              <a:buSzPct val="90000"/>
              <a:buFont typeface="Arial" panose="020B0604020202020204" pitchFamily="34" charset="0"/>
              <a:buChar char="•"/>
            </a:pPr>
            <a:r>
              <a:rPr lang="en-GB" dirty="0">
                <a:solidFill>
                  <a:schemeClr val="tx1"/>
                </a:solidFill>
              </a:rPr>
              <a:t> Measurement of distances to objects in the Universe is difficult</a:t>
            </a:r>
          </a:p>
          <a:p>
            <a:pPr>
              <a:buClrTx/>
              <a:buSzPct val="90000"/>
              <a:buFont typeface="Arial" panose="020B0604020202020204" pitchFamily="34" charset="0"/>
              <a:buChar char="•"/>
            </a:pPr>
            <a:r>
              <a:rPr lang="en-GB" dirty="0">
                <a:solidFill>
                  <a:schemeClr val="tx1"/>
                </a:solidFill>
              </a:rPr>
              <a:t> How can we measure these distances?</a:t>
            </a:r>
          </a:p>
          <a:p>
            <a:pPr>
              <a:buClrTx/>
              <a:buSzPct val="90000"/>
              <a:buFont typeface="Arial" panose="020B0604020202020204" pitchFamily="34" charset="0"/>
              <a:buChar char="•"/>
            </a:pPr>
            <a:r>
              <a:rPr lang="en-GB" dirty="0">
                <a:solidFill>
                  <a:schemeClr val="tx1"/>
                </a:solidFill>
              </a:rPr>
              <a:t> Why do we measure these distances?</a:t>
            </a:r>
          </a:p>
        </p:txBody>
      </p:sp>
      <p:sp>
        <p:nvSpPr>
          <p:cNvPr id="4" name="Slide Number Placeholder 3">
            <a:extLst>
              <a:ext uri="{FF2B5EF4-FFF2-40B4-BE49-F238E27FC236}">
                <a16:creationId xmlns:a16="http://schemas.microsoft.com/office/drawing/2014/main" id="{10BE0C11-AE36-45C7-BD07-A71AF81B7622}"/>
              </a:ext>
            </a:extLst>
          </p:cNvPr>
          <p:cNvSpPr>
            <a:spLocks noGrp="1"/>
          </p:cNvSpPr>
          <p:nvPr>
            <p:ph type="sldNum" sz="quarter" idx="12"/>
          </p:nvPr>
        </p:nvSpPr>
        <p:spPr/>
        <p:txBody>
          <a:bodyPr/>
          <a:lstStyle/>
          <a:p>
            <a:fld id="{63F9D384-533B-4C4E-B660-F861AA07D173}" type="slidenum">
              <a:rPr lang="en-US" smtClean="0"/>
              <a:pPr/>
              <a:t>2</a:t>
            </a:fld>
            <a:endParaRPr lang="en-US" dirty="0">
              <a:latin typeface="+mn-lt"/>
            </a:endParaRPr>
          </a:p>
        </p:txBody>
      </p:sp>
      <p:sp>
        <p:nvSpPr>
          <p:cNvPr id="5" name="Footer Placeholder 4">
            <a:extLst>
              <a:ext uri="{FF2B5EF4-FFF2-40B4-BE49-F238E27FC236}">
                <a16:creationId xmlns:a16="http://schemas.microsoft.com/office/drawing/2014/main" id="{2E7FF878-E290-495E-A757-6C9CEB6FA7EA}"/>
              </a:ext>
            </a:extLst>
          </p:cNvPr>
          <p:cNvSpPr>
            <a:spLocks noGrp="1"/>
          </p:cNvSpPr>
          <p:nvPr>
            <p:ph type="ftr" sz="quarter" idx="11"/>
          </p:nvPr>
        </p:nvSpPr>
        <p:spPr/>
        <p:txBody>
          <a:bodyPr/>
          <a:lstStyle/>
          <a:p>
            <a:r>
              <a:rPr lang="en-US"/>
              <a:t>INTRODUCTION</a:t>
            </a:r>
            <a:endParaRPr lang="en-US" dirty="0">
              <a:latin typeface="+mn-lt"/>
            </a:endParaRPr>
          </a:p>
        </p:txBody>
      </p:sp>
      <p:sp>
        <p:nvSpPr>
          <p:cNvPr id="17" name="TextBox 16">
            <a:extLst>
              <a:ext uri="{FF2B5EF4-FFF2-40B4-BE49-F238E27FC236}">
                <a16:creationId xmlns:a16="http://schemas.microsoft.com/office/drawing/2014/main" id="{47DF6528-D4C7-40F5-ACB5-C2512D8A61B7}"/>
              </a:ext>
            </a:extLst>
          </p:cNvPr>
          <p:cNvSpPr txBox="1"/>
          <p:nvPr/>
        </p:nvSpPr>
        <p:spPr>
          <a:xfrm>
            <a:off x="2447614" y="5837904"/>
            <a:ext cx="3641968" cy="461665"/>
          </a:xfrm>
          <a:prstGeom prst="rect">
            <a:avLst/>
          </a:prstGeom>
          <a:noFill/>
        </p:spPr>
        <p:txBody>
          <a:bodyPr wrap="square" rtlCol="0">
            <a:spAutoFit/>
          </a:bodyPr>
          <a:lstStyle/>
          <a:p>
            <a:pPr algn="r"/>
            <a:r>
              <a:rPr lang="en-GB" sz="1200" i="1" dirty="0"/>
              <a:t>Source: </a:t>
            </a:r>
            <a:r>
              <a:rPr lang="en-GB" sz="1200" dirty="0"/>
              <a:t>Michael Murphy</a:t>
            </a:r>
          </a:p>
          <a:p>
            <a:pPr algn="r"/>
            <a:r>
              <a:rPr lang="en-GB" sz="1200" dirty="0"/>
              <a:t>https://www.perceptualart.com/portfolio.html</a:t>
            </a:r>
          </a:p>
        </p:txBody>
      </p:sp>
    </p:spTree>
    <p:extLst>
      <p:ext uri="{BB962C8B-B14F-4D97-AF65-F5344CB8AC3E}">
        <p14:creationId xmlns:p14="http://schemas.microsoft.com/office/powerpoint/2010/main" val="3826344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15"/>
                                        </p:tgtEl>
                                      </p:cBhvr>
                                    </p:animEffect>
                                    <p:set>
                                      <p:cBhvr>
                                        <p:cTn id="17"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EE6D0A0E-AC19-415C-B3AE-96786F301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3343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descr="A picture containing text, antenna&#10;&#10;Description automatically generated">
            <a:extLst>
              <a:ext uri="{FF2B5EF4-FFF2-40B4-BE49-F238E27FC236}">
                <a16:creationId xmlns:a16="http://schemas.microsoft.com/office/drawing/2014/main" id="{7F3E61AA-CCD4-4FD4-ADC6-4C6B5B672EA1}"/>
              </a:ext>
            </a:extLst>
          </p:cNvPr>
          <p:cNvPicPr>
            <a:picLocks noChangeAspect="1"/>
          </p:cNvPicPr>
          <p:nvPr/>
        </p:nvPicPr>
        <p:blipFill rotWithShape="1">
          <a:blip r:embed="rId3">
            <a:extLst>
              <a:ext uri="{28A0092B-C50C-407E-A947-70E740481C1C}">
                <a14:useLocalDpi xmlns:a14="http://schemas.microsoft.com/office/drawing/2010/main" val="0"/>
              </a:ext>
            </a:extLst>
          </a:blip>
          <a:srcRect t="1972"/>
          <a:stretch/>
        </p:blipFill>
        <p:spPr>
          <a:xfrm>
            <a:off x="259071" y="3207598"/>
            <a:ext cx="4136583" cy="3041249"/>
          </a:xfrm>
          <a:prstGeom prst="rect">
            <a:avLst/>
          </a:prstGeom>
        </p:spPr>
      </p:pic>
      <p:sp>
        <p:nvSpPr>
          <p:cNvPr id="2" name="Title 1">
            <a:extLst>
              <a:ext uri="{FF2B5EF4-FFF2-40B4-BE49-F238E27FC236}">
                <a16:creationId xmlns:a16="http://schemas.microsoft.com/office/drawing/2014/main" id="{32B1EDBA-60DA-4426-9CC8-2CFBD3C718FE}"/>
              </a:ext>
            </a:extLst>
          </p:cNvPr>
          <p:cNvSpPr>
            <a:spLocks noGrp="1"/>
          </p:cNvSpPr>
          <p:nvPr>
            <p:ph type="title"/>
          </p:nvPr>
        </p:nvSpPr>
        <p:spPr>
          <a:xfrm>
            <a:off x="4657519" y="634946"/>
            <a:ext cx="6892224" cy="1450757"/>
          </a:xfrm>
        </p:spPr>
        <p:txBody>
          <a:bodyPr>
            <a:normAutofit/>
          </a:bodyPr>
          <a:lstStyle/>
          <a:p>
            <a:r>
              <a:rPr lang="en-GB" dirty="0">
                <a:solidFill>
                  <a:schemeClr val="tx1"/>
                </a:solidFill>
              </a:rPr>
              <a:t>Distance calculations</a:t>
            </a:r>
          </a:p>
        </p:txBody>
      </p:sp>
      <p:cxnSp>
        <p:nvCxnSpPr>
          <p:cNvPr id="19" name="Straight Connector 18">
            <a:extLst>
              <a:ext uri="{FF2B5EF4-FFF2-40B4-BE49-F238E27FC236}">
                <a16:creationId xmlns:a16="http://schemas.microsoft.com/office/drawing/2014/main" id="{D4B6B151-91C6-4075-8FB3-43E838C2A99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81247" y="2086188"/>
            <a:ext cx="5852160" cy="0"/>
          </a:xfrm>
          <a:prstGeom prst="line">
            <a:avLst/>
          </a:prstGeom>
          <a:ln w="6350">
            <a:solidFill>
              <a:schemeClr val="tx1">
                <a:lumMod val="50000"/>
                <a:lumOff val="50000"/>
                <a:alpha val="90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A223558-62D0-486B-A452-6B16D9F31241}"/>
                  </a:ext>
                </a:extLst>
              </p:cNvPr>
              <p:cNvSpPr>
                <a:spLocks noGrp="1"/>
              </p:cNvSpPr>
              <p:nvPr>
                <p:ph idx="1"/>
              </p:nvPr>
            </p:nvSpPr>
            <p:spPr>
              <a:xfrm>
                <a:off x="4657519" y="2198913"/>
                <a:ext cx="6892224" cy="3804017"/>
              </a:xfrm>
            </p:spPr>
            <p:txBody>
              <a:bodyPr>
                <a:normAutofit/>
              </a:bodyPr>
              <a:lstStyle/>
              <a:p>
                <a:pPr>
                  <a:buClrTx/>
                  <a:buFont typeface="Arial" panose="020B0604020202020204" pitchFamily="34" charset="0"/>
                  <a:buChar char="•"/>
                </a:pPr>
                <a:r>
                  <a:rPr lang="en-GB" dirty="0">
                    <a:solidFill>
                      <a:schemeClr val="tx1"/>
                    </a:solidFill>
                  </a:rPr>
                  <a:t>Consider again the distance modulus:  </a:t>
                </a:r>
                <a14:m>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rPr>
                      <m:t>𝑚</m:t>
                    </m:r>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𝑀</m:t>
                    </m:r>
                    <m:r>
                      <a:rPr lang="en-GB" b="0" i="1" smtClean="0">
                        <a:solidFill>
                          <a:schemeClr val="tx1"/>
                        </a:solidFill>
                        <a:latin typeface="Cambria Math" panose="02040503050406030204" pitchFamily="18" charset="0"/>
                        <a:ea typeface="Cambria Math" panose="02040503050406030204" pitchFamily="18" charset="0"/>
                      </a:rPr>
                      <m:t>=5∙</m:t>
                    </m:r>
                    <m:func>
                      <m:funcPr>
                        <m:ctrlPr>
                          <a:rPr lang="en-GB" b="0" i="1" smtClean="0">
                            <a:solidFill>
                              <a:schemeClr val="tx1"/>
                            </a:solidFill>
                            <a:latin typeface="Cambria Math" panose="02040503050406030204" pitchFamily="18" charset="0"/>
                            <a:ea typeface="Cambria Math" panose="02040503050406030204" pitchFamily="18" charset="0"/>
                          </a:rPr>
                        </m:ctrlPr>
                      </m:funcPr>
                      <m:fName>
                        <m:sSub>
                          <m:sSubPr>
                            <m:ctrlPr>
                              <a:rPr lang="en-GB" b="0" i="1" smtClean="0">
                                <a:solidFill>
                                  <a:schemeClr val="tx1"/>
                                </a:solidFill>
                                <a:latin typeface="Cambria Math" panose="02040503050406030204" pitchFamily="18" charset="0"/>
                                <a:ea typeface="Cambria Math" panose="02040503050406030204" pitchFamily="18" charset="0"/>
                              </a:rPr>
                            </m:ctrlPr>
                          </m:sSubPr>
                          <m:e>
                            <m:r>
                              <m:rPr>
                                <m:sty m:val="p"/>
                              </m:rPr>
                              <a:rPr lang="en-GB" b="0" i="0" smtClean="0">
                                <a:solidFill>
                                  <a:schemeClr val="tx1"/>
                                </a:solidFill>
                                <a:latin typeface="Cambria Math" panose="02040503050406030204" pitchFamily="18" charset="0"/>
                                <a:ea typeface="Cambria Math" panose="02040503050406030204" pitchFamily="18" charset="0"/>
                              </a:rPr>
                              <m:t>log</m:t>
                            </m:r>
                          </m:e>
                          <m:sub>
                            <m:r>
                              <a:rPr lang="en-GB" b="0" i="1" smtClean="0">
                                <a:solidFill>
                                  <a:schemeClr val="tx1"/>
                                </a:solidFill>
                                <a:latin typeface="Cambria Math" panose="02040503050406030204" pitchFamily="18" charset="0"/>
                                <a:ea typeface="Cambria Math" panose="02040503050406030204" pitchFamily="18" charset="0"/>
                              </a:rPr>
                              <m:t>10</m:t>
                            </m:r>
                          </m:sub>
                        </m:sSub>
                      </m:fName>
                      <m:e>
                        <m:r>
                          <a:rPr lang="en-GB" b="0" i="1" smtClean="0">
                            <a:solidFill>
                              <a:schemeClr val="tx1"/>
                            </a:solidFill>
                            <a:latin typeface="Cambria Math" panose="02040503050406030204" pitchFamily="18" charset="0"/>
                            <a:ea typeface="Cambria Math" panose="02040503050406030204" pitchFamily="18" charset="0"/>
                          </a:rPr>
                          <m:t>𝑑</m:t>
                        </m:r>
                      </m:e>
                    </m:func>
                    <m:r>
                      <a:rPr lang="en-GB" b="0" i="1" smtClean="0">
                        <a:solidFill>
                          <a:schemeClr val="tx1"/>
                        </a:solidFill>
                        <a:latin typeface="Cambria Math" panose="02040503050406030204" pitchFamily="18" charset="0"/>
                        <a:ea typeface="Cambria Math" panose="02040503050406030204" pitchFamily="18" charset="0"/>
                      </a:rPr>
                      <m:t>−5</m:t>
                    </m:r>
                  </m:oMath>
                </a14:m>
                <a:endParaRPr lang="en-GB" dirty="0">
                  <a:solidFill>
                    <a:schemeClr val="tx1"/>
                  </a:solidFill>
                </a:endParaRPr>
              </a:p>
              <a:p>
                <a:pPr>
                  <a:buClrTx/>
                  <a:buFont typeface="Arial" panose="020B0604020202020204" pitchFamily="34" charset="0"/>
                  <a:buChar char="•"/>
                </a:pPr>
                <a:r>
                  <a:rPr lang="en-GB" dirty="0">
                    <a:solidFill>
                      <a:schemeClr val="tx1"/>
                    </a:solidFill>
                  </a:rPr>
                  <a:t>Substitute in the </a:t>
                </a:r>
                <a:r>
                  <a:rPr lang="en-GB" i="1" dirty="0">
                    <a:solidFill>
                      <a:schemeClr val="tx1"/>
                    </a:solidFill>
                  </a:rPr>
                  <a:t>calibrated</a:t>
                </a:r>
                <a:r>
                  <a:rPr lang="en-GB" dirty="0">
                    <a:solidFill>
                      <a:schemeClr val="tx1"/>
                    </a:solidFill>
                  </a:rPr>
                  <a:t> (</a:t>
                </a:r>
                <a14:m>
                  <m:oMath xmlns:m="http://schemas.openxmlformats.org/officeDocument/2006/math">
                    <m:r>
                      <a:rPr lang="en-GB" b="0" i="1" smtClean="0">
                        <a:solidFill>
                          <a:schemeClr val="tx1"/>
                        </a:solidFill>
                        <a:latin typeface="Cambria Math" panose="02040503050406030204" pitchFamily="18" charset="0"/>
                      </a:rPr>
                      <m:t>𝑀</m:t>
                    </m:r>
                  </m:oMath>
                </a14:m>
                <a:r>
                  <a:rPr lang="en-GB" dirty="0">
                    <a:solidFill>
                      <a:schemeClr val="tx1"/>
                    </a:solidFill>
                  </a:rPr>
                  <a:t>) and </a:t>
                </a:r>
                <a:r>
                  <a:rPr lang="en-GB" i="1" dirty="0">
                    <a:solidFill>
                      <a:schemeClr val="tx1"/>
                    </a:solidFill>
                  </a:rPr>
                  <a:t>fit</a:t>
                </a:r>
                <a:r>
                  <a:rPr lang="en-GB" dirty="0">
                    <a:solidFill>
                      <a:schemeClr val="tx1"/>
                    </a:solidFill>
                  </a:rPr>
                  <a:t> (</a:t>
                </a:r>
                <a14:m>
                  <m:oMath xmlns:m="http://schemas.openxmlformats.org/officeDocument/2006/math">
                    <m:r>
                      <a:rPr lang="en-GB" b="0" i="1" smtClean="0">
                        <a:solidFill>
                          <a:schemeClr val="tx1"/>
                        </a:solidFill>
                        <a:latin typeface="Cambria Math" panose="02040503050406030204" pitchFamily="18" charset="0"/>
                      </a:rPr>
                      <m:t>𝑚</m:t>
                    </m:r>
                  </m:oMath>
                </a14:m>
                <a:r>
                  <a:rPr lang="en-GB" dirty="0">
                    <a:solidFill>
                      <a:schemeClr val="tx1"/>
                    </a:solidFill>
                  </a:rPr>
                  <a:t>) PL relations:</a:t>
                </a:r>
              </a:p>
              <a:p>
                <a:pPr marL="0" indent="0">
                  <a:buClrTx/>
                  <a:buNone/>
                </a:pPr>
                <a14:m>
                  <m:oMathPara xmlns:m="http://schemas.openxmlformats.org/officeDocument/2006/math">
                    <m:oMathParaPr>
                      <m:jc m:val="centerGroup"/>
                    </m:oMathParaPr>
                    <m:oMath xmlns:m="http://schemas.openxmlformats.org/officeDocument/2006/math">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𝑎</m:t>
                          </m:r>
                        </m:e>
                        <m:sub>
                          <m:r>
                            <a:rPr lang="en-GB" i="1">
                              <a:solidFill>
                                <a:schemeClr val="tx1"/>
                              </a:solidFill>
                              <a:latin typeface="Cambria Math" panose="02040503050406030204" pitchFamily="18" charset="0"/>
                            </a:rPr>
                            <m:t>0</m:t>
                          </m:r>
                        </m:sub>
                      </m:sSub>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𝑎</m:t>
                      </m:r>
                      <m:r>
                        <a:rPr lang="en-GB" b="0" i="1" smtClean="0">
                          <a:solidFill>
                            <a:schemeClr val="tx1"/>
                          </a:solidFill>
                          <a:latin typeface="Cambria Math" panose="02040503050406030204" pitchFamily="18" charset="0"/>
                          <a:ea typeface="Cambria Math" panose="02040503050406030204" pitchFamily="18" charset="0"/>
                        </a:rPr>
                        <m:t>=5∙</m:t>
                      </m:r>
                      <m:func>
                        <m:funcPr>
                          <m:ctrlPr>
                            <a:rPr lang="en-GB" b="0" i="1" smtClean="0">
                              <a:solidFill>
                                <a:schemeClr val="tx1"/>
                              </a:solidFill>
                              <a:latin typeface="Cambria Math" panose="02040503050406030204" pitchFamily="18" charset="0"/>
                              <a:ea typeface="Cambria Math" panose="02040503050406030204" pitchFamily="18" charset="0"/>
                            </a:rPr>
                          </m:ctrlPr>
                        </m:funcPr>
                        <m:fName>
                          <m:sSub>
                            <m:sSubPr>
                              <m:ctrlPr>
                                <a:rPr lang="en-GB" b="0" i="1" smtClean="0">
                                  <a:solidFill>
                                    <a:schemeClr val="tx1"/>
                                  </a:solidFill>
                                  <a:latin typeface="Cambria Math" panose="02040503050406030204" pitchFamily="18" charset="0"/>
                                  <a:ea typeface="Cambria Math" panose="02040503050406030204" pitchFamily="18" charset="0"/>
                                </a:rPr>
                              </m:ctrlPr>
                            </m:sSubPr>
                            <m:e>
                              <m:r>
                                <m:rPr>
                                  <m:sty m:val="p"/>
                                </m:rPr>
                                <a:rPr lang="en-GB" b="0" i="0" smtClean="0">
                                  <a:solidFill>
                                    <a:schemeClr val="tx1"/>
                                  </a:solidFill>
                                  <a:latin typeface="Cambria Math" panose="02040503050406030204" pitchFamily="18" charset="0"/>
                                  <a:ea typeface="Cambria Math" panose="02040503050406030204" pitchFamily="18" charset="0"/>
                                </a:rPr>
                                <m:t>log</m:t>
                              </m:r>
                            </m:e>
                            <m:sub>
                              <m:r>
                                <a:rPr lang="en-GB" b="0" i="1" smtClean="0">
                                  <a:solidFill>
                                    <a:schemeClr val="tx1"/>
                                  </a:solidFill>
                                  <a:latin typeface="Cambria Math" panose="02040503050406030204" pitchFamily="18" charset="0"/>
                                  <a:ea typeface="Cambria Math" panose="02040503050406030204" pitchFamily="18" charset="0"/>
                                </a:rPr>
                                <m:t>10</m:t>
                              </m:r>
                            </m:sub>
                          </m:sSub>
                        </m:fName>
                        <m:e>
                          <m:r>
                            <a:rPr lang="en-GB" b="0" i="1" smtClean="0">
                              <a:solidFill>
                                <a:schemeClr val="tx1"/>
                              </a:solidFill>
                              <a:latin typeface="Cambria Math" panose="02040503050406030204" pitchFamily="18" charset="0"/>
                              <a:ea typeface="Cambria Math" panose="02040503050406030204" pitchFamily="18" charset="0"/>
                            </a:rPr>
                            <m:t>𝑑</m:t>
                          </m:r>
                        </m:e>
                      </m:func>
                      <m:r>
                        <a:rPr lang="en-GB" b="0" i="1" smtClean="0">
                          <a:solidFill>
                            <a:schemeClr val="tx1"/>
                          </a:solidFill>
                          <a:latin typeface="Cambria Math" panose="02040503050406030204" pitchFamily="18" charset="0"/>
                          <a:ea typeface="Cambria Math" panose="02040503050406030204" pitchFamily="18" charset="0"/>
                        </a:rPr>
                        <m:t>−5</m:t>
                      </m:r>
                    </m:oMath>
                  </m:oMathPara>
                </a14:m>
                <a:endParaRPr lang="en-GB" dirty="0">
                  <a:solidFill>
                    <a:schemeClr val="tx1"/>
                  </a:solidFill>
                </a:endParaRPr>
              </a:p>
              <a:p>
                <a:pPr>
                  <a:buClrTx/>
                  <a:buFont typeface="Arial" panose="020B0604020202020204" pitchFamily="34" charset="0"/>
                  <a:buChar char="•"/>
                </a:pPr>
                <a:r>
                  <a:rPr lang="en-GB" dirty="0">
                    <a:solidFill>
                      <a:schemeClr val="tx1"/>
                    </a:solidFill>
                  </a:rPr>
                  <a:t>Rearrange for </a:t>
                </a:r>
                <a:r>
                  <a:rPr lang="en-GB" i="1" dirty="0">
                    <a:solidFill>
                      <a:schemeClr val="tx1"/>
                    </a:solidFill>
                  </a:rPr>
                  <a:t>d</a:t>
                </a:r>
                <a:r>
                  <a:rPr lang="en-GB" dirty="0">
                    <a:solidFill>
                      <a:schemeClr val="tx1"/>
                    </a:solidFill>
                  </a:rPr>
                  <a:t>:</a:t>
                </a:r>
              </a:p>
              <a:p>
                <a:pPr marL="0" indent="0">
                  <a:buClrTx/>
                  <a:buNone/>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𝑑</m:t>
                      </m:r>
                      <m:r>
                        <a:rPr lang="en-GB" b="0" i="1" smtClean="0">
                          <a:solidFill>
                            <a:schemeClr val="tx1"/>
                          </a:solidFill>
                          <a:latin typeface="Cambria Math" panose="02040503050406030204" pitchFamily="18" charset="0"/>
                        </a:rPr>
                        <m:t>=</m:t>
                      </m:r>
                      <m:sSup>
                        <m:sSupPr>
                          <m:ctrlPr>
                            <a:rPr lang="en-GB" b="0" i="1" smtClean="0">
                              <a:solidFill>
                                <a:schemeClr val="tx1"/>
                              </a:solidFill>
                              <a:latin typeface="Cambria Math" panose="02040503050406030204" pitchFamily="18" charset="0"/>
                            </a:rPr>
                          </m:ctrlPr>
                        </m:sSupPr>
                        <m:e>
                          <m:r>
                            <a:rPr lang="en-GB" b="0" i="1" smtClean="0">
                              <a:solidFill>
                                <a:schemeClr val="tx1"/>
                              </a:solidFill>
                              <a:latin typeface="Cambria Math" panose="02040503050406030204" pitchFamily="18" charset="0"/>
                            </a:rPr>
                            <m:t>10</m:t>
                          </m:r>
                        </m:e>
                        <m:sup>
                          <m:d>
                            <m:dPr>
                              <m:ctrlPr>
                                <a:rPr lang="en-GB" b="0" i="1" smtClean="0">
                                  <a:solidFill>
                                    <a:schemeClr val="tx1"/>
                                  </a:solidFill>
                                  <a:latin typeface="Cambria Math" panose="02040503050406030204" pitchFamily="18" charset="0"/>
                                </a:rPr>
                              </m:ctrlPr>
                            </m:dPr>
                            <m:e>
                              <m:f>
                                <m:fPr>
                                  <m:ctrlPr>
                                    <a:rPr lang="en-GB" b="0" i="1" smtClean="0">
                                      <a:solidFill>
                                        <a:schemeClr val="tx1"/>
                                      </a:solidFill>
                                      <a:latin typeface="Cambria Math" panose="02040503050406030204" pitchFamily="18" charset="0"/>
                                    </a:rPr>
                                  </m:ctrlPr>
                                </m:fPr>
                                <m:num>
                                  <m:sSub>
                                    <m:sSubPr>
                                      <m:ctrlPr>
                                        <a:rPr lang="en-GB" i="1">
                                          <a:solidFill>
                                            <a:schemeClr val="tx1"/>
                                          </a:solidFill>
                                          <a:latin typeface="Cambria Math" panose="02040503050406030204" pitchFamily="18" charset="0"/>
                                        </a:rPr>
                                      </m:ctrlPr>
                                    </m:sSubPr>
                                    <m:e>
                                      <m:r>
                                        <a:rPr lang="en-GB" i="1">
                                          <a:solidFill>
                                            <a:schemeClr val="tx1"/>
                                          </a:solidFill>
                                          <a:latin typeface="Cambria Math" panose="02040503050406030204" pitchFamily="18" charset="0"/>
                                        </a:rPr>
                                        <m:t>𝑎</m:t>
                                      </m:r>
                                    </m:e>
                                    <m:sub>
                                      <m:r>
                                        <a:rPr lang="en-GB" i="1">
                                          <a:solidFill>
                                            <a:schemeClr val="tx1"/>
                                          </a:solidFill>
                                          <a:latin typeface="Cambria Math" panose="02040503050406030204" pitchFamily="18" charset="0"/>
                                        </a:rPr>
                                        <m:t>0</m:t>
                                      </m:r>
                                    </m:sub>
                                  </m:sSub>
                                  <m:r>
                                    <a:rPr lang="en-GB" i="1">
                                      <a:solidFill>
                                        <a:schemeClr val="tx1"/>
                                      </a:solidFill>
                                      <a:latin typeface="Cambria Math" panose="02040503050406030204" pitchFamily="18" charset="0"/>
                                    </a:rPr>
                                    <m:t>−</m:t>
                                  </m:r>
                                  <m:r>
                                    <a:rPr lang="en-GB" i="1">
                                      <a:solidFill>
                                        <a:schemeClr val="tx1"/>
                                      </a:solidFill>
                                      <a:latin typeface="Cambria Math" panose="02040503050406030204" pitchFamily="18" charset="0"/>
                                    </a:rPr>
                                    <m:t>𝑎</m:t>
                                  </m:r>
                                  <m:r>
                                    <m:rPr>
                                      <m:nor/>
                                    </m:rPr>
                                    <a:rPr lang="en-GB" dirty="0">
                                      <a:solidFill>
                                        <a:schemeClr val="tx1"/>
                                      </a:solidFill>
                                    </a:rPr>
                                    <m:t> </m:t>
                                  </m:r>
                                </m:num>
                                <m:den>
                                  <m:r>
                                    <a:rPr lang="en-GB" b="0" i="1" smtClean="0">
                                      <a:solidFill>
                                        <a:schemeClr val="tx1"/>
                                      </a:solidFill>
                                      <a:latin typeface="Cambria Math" panose="02040503050406030204" pitchFamily="18" charset="0"/>
                                    </a:rPr>
                                    <m:t>5</m:t>
                                  </m:r>
                                </m:den>
                              </m:f>
                              <m:r>
                                <a:rPr lang="en-GB" b="0" i="1" smtClean="0">
                                  <a:solidFill>
                                    <a:schemeClr val="tx1"/>
                                  </a:solidFill>
                                  <a:latin typeface="Cambria Math" panose="02040503050406030204" pitchFamily="18" charset="0"/>
                                </a:rPr>
                                <m:t>+1</m:t>
                              </m:r>
                            </m:e>
                          </m:d>
                        </m:sup>
                      </m:sSup>
                      <m:r>
                        <a:rPr lang="en-GB" b="0" i="1" smtClean="0">
                          <a:solidFill>
                            <a:schemeClr val="tx1"/>
                          </a:solidFill>
                          <a:latin typeface="Cambria Math" panose="02040503050406030204" pitchFamily="18" charset="0"/>
                        </a:rPr>
                        <m:t> </m:t>
                      </m:r>
                    </m:oMath>
                  </m:oMathPara>
                </a14:m>
                <a:endParaRPr lang="en-GB" dirty="0">
                  <a:solidFill>
                    <a:schemeClr val="tx1"/>
                  </a:solidFill>
                </a:endParaRPr>
              </a:p>
              <a:p>
                <a:pPr marL="0" indent="0">
                  <a:buClrTx/>
                  <a:buNone/>
                </a:pPr>
                <a:endParaRPr lang="en-GB" dirty="0">
                  <a:solidFill>
                    <a:schemeClr val="tx1"/>
                  </a:solidFill>
                </a:endParaRPr>
              </a:p>
              <a:p>
                <a:pPr>
                  <a:buClrTx/>
                  <a:buFont typeface="Arial" panose="020B0604020202020204" pitchFamily="34" charset="0"/>
                  <a:buChar char="•"/>
                </a:pPr>
                <a:r>
                  <a:rPr lang="en-GB" dirty="0">
                    <a:solidFill>
                      <a:schemeClr val="tx1"/>
                    </a:solidFill>
                  </a:rPr>
                  <a:t>By using the </a:t>
                </a:r>
                <a:r>
                  <a:rPr lang="en-GB" i="1" dirty="0">
                    <a:solidFill>
                      <a:schemeClr val="tx1"/>
                    </a:solidFill>
                  </a:rPr>
                  <a:t>y</a:t>
                </a:r>
                <a:r>
                  <a:rPr lang="en-GB" dirty="0">
                    <a:solidFill>
                      <a:schemeClr val="tx1"/>
                    </a:solidFill>
                  </a:rPr>
                  <a:t> intercepts of the fitted PL relation (illustrated) and calibrated PL relation, the distance in parsecs to the cluster has been obtained</a:t>
                </a:r>
              </a:p>
            </p:txBody>
          </p:sp>
        </mc:Choice>
        <mc:Fallback xmlns="">
          <p:sp>
            <p:nvSpPr>
              <p:cNvPr id="3" name="Content Placeholder 2">
                <a:extLst>
                  <a:ext uri="{FF2B5EF4-FFF2-40B4-BE49-F238E27FC236}">
                    <a16:creationId xmlns:a16="http://schemas.microsoft.com/office/drawing/2014/main" id="{BA223558-62D0-486B-A452-6B16D9F31241}"/>
                  </a:ext>
                </a:extLst>
              </p:cNvPr>
              <p:cNvSpPr>
                <a:spLocks noGrp="1" noRot="1" noChangeAspect="1" noMove="1" noResize="1" noEditPoints="1" noAdjustHandles="1" noChangeArrowheads="1" noChangeShapeType="1" noTextEdit="1"/>
              </p:cNvSpPr>
              <p:nvPr>
                <p:ph idx="1"/>
              </p:nvPr>
            </p:nvSpPr>
            <p:spPr>
              <a:xfrm>
                <a:off x="4657519" y="2198913"/>
                <a:ext cx="6892224" cy="3804017"/>
              </a:xfrm>
              <a:blipFill>
                <a:blip r:embed="rId4"/>
                <a:stretch>
                  <a:fillRect l="-2122" t="-1763" r="-1149"/>
                </a:stretch>
              </a:blipFill>
            </p:spPr>
            <p:txBody>
              <a:bodyPr/>
              <a:lstStyle/>
              <a:p>
                <a:r>
                  <a:rPr lang="en-GB">
                    <a:noFill/>
                  </a:rPr>
                  <a:t> </a:t>
                </a:r>
              </a:p>
            </p:txBody>
          </p:sp>
        </mc:Fallback>
      </mc:AlternateContent>
      <p:sp>
        <p:nvSpPr>
          <p:cNvPr id="21" name="Rectangle 20">
            <a:extLst>
              <a:ext uri="{FF2B5EF4-FFF2-40B4-BE49-F238E27FC236}">
                <a16:creationId xmlns:a16="http://schemas.microsoft.com/office/drawing/2014/main" id="{59743FD2-096E-4E3C-B8A6-CC50548F47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 y="6334316"/>
            <a:ext cx="12191985" cy="66484"/>
          </a:xfrm>
          <a:prstGeom prst="rect">
            <a:avLst/>
          </a:prstGeom>
          <a:solidFill>
            <a:srgbClr val="83060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3" name="Rectangle 22">
            <a:extLst>
              <a:ext uri="{FF2B5EF4-FFF2-40B4-BE49-F238E27FC236}">
                <a16:creationId xmlns:a16="http://schemas.microsoft.com/office/drawing/2014/main" id="{10A17A06-682A-4722-93B3-03636927AA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5" name="Footer Placeholder 4">
            <a:extLst>
              <a:ext uri="{FF2B5EF4-FFF2-40B4-BE49-F238E27FC236}">
                <a16:creationId xmlns:a16="http://schemas.microsoft.com/office/drawing/2014/main" id="{73B5FF0F-C77F-4874-99EB-78A155F09FC1}"/>
              </a:ext>
            </a:extLst>
          </p:cNvPr>
          <p:cNvSpPr>
            <a:spLocks noGrp="1"/>
          </p:cNvSpPr>
          <p:nvPr>
            <p:ph type="ftr" sz="quarter" idx="11"/>
          </p:nvPr>
        </p:nvSpPr>
        <p:spPr>
          <a:xfrm>
            <a:off x="3686185" y="6459785"/>
            <a:ext cx="4822804" cy="365125"/>
          </a:xfrm>
        </p:spPr>
        <p:txBody>
          <a:bodyPr>
            <a:normAutofit/>
          </a:bodyPr>
          <a:lstStyle/>
          <a:p>
            <a:pPr marL="0" marR="0" lvl="0" indent="0" algn="ctr" defTabSz="457200" rtl="0" eaLnBrk="1" fontAlgn="auto" latinLnBrk="0" hangingPunct="1">
              <a:lnSpc>
                <a:spcPct val="100000"/>
              </a:lnSpc>
              <a:spcBef>
                <a:spcPts val="0"/>
              </a:spcBef>
              <a:spcAft>
                <a:spcPts val="600"/>
              </a:spcAft>
              <a:buClrTx/>
              <a:buSzTx/>
              <a:buFontTx/>
              <a:buNone/>
              <a:tabLst/>
              <a:defRPr/>
            </a:pPr>
            <a:r>
              <a:rPr kumimoji="0" lang="en-US" sz="900" b="0" i="0" u="none" strike="noStrike" kern="1200" cap="all" spc="0" normalizeH="0" baseline="0" noProof="0">
                <a:ln>
                  <a:noFill/>
                </a:ln>
                <a:solidFill>
                  <a:srgbClr val="FFFFFF"/>
                </a:solidFill>
                <a:effectLst/>
                <a:uLnTx/>
                <a:uFillTx/>
                <a:latin typeface="Calibri" panose="020F0502020204030204"/>
                <a:ea typeface="+mn-ea"/>
                <a:cs typeface="+mn-cs"/>
              </a:rPr>
              <a:t>RESULTS</a:t>
            </a:r>
          </a:p>
        </p:txBody>
      </p:sp>
      <p:sp>
        <p:nvSpPr>
          <p:cNvPr id="4" name="Slide Number Placeholder 3">
            <a:extLst>
              <a:ext uri="{FF2B5EF4-FFF2-40B4-BE49-F238E27FC236}">
                <a16:creationId xmlns:a16="http://schemas.microsoft.com/office/drawing/2014/main" id="{B3292D89-B99E-43E4-8F8B-525FBF61EB57}"/>
              </a:ext>
            </a:extLst>
          </p:cNvPr>
          <p:cNvSpPr>
            <a:spLocks noGrp="1"/>
          </p:cNvSpPr>
          <p:nvPr>
            <p:ph type="sldNum" sz="quarter" idx="12"/>
          </p:nvPr>
        </p:nvSpPr>
        <p:spPr>
          <a:xfrm>
            <a:off x="9900458" y="6459785"/>
            <a:ext cx="1312025" cy="365125"/>
          </a:xfrm>
        </p:spPr>
        <p:txBody>
          <a:bodyPr>
            <a:normAutofit/>
          </a:bodyPr>
          <a:lstStyle/>
          <a:p>
            <a:pPr marL="0" marR="0" lvl="0" indent="0" algn="r" defTabSz="457200" rtl="0" eaLnBrk="1" fontAlgn="auto" latinLnBrk="0" hangingPunct="1">
              <a:lnSpc>
                <a:spcPct val="100000"/>
              </a:lnSpc>
              <a:spcBef>
                <a:spcPts val="0"/>
              </a:spcBef>
              <a:spcAft>
                <a:spcPts val="600"/>
              </a:spcAft>
              <a:buClrTx/>
              <a:buSzTx/>
              <a:buFontTx/>
              <a:buNone/>
              <a:tabLst/>
              <a:defRPr/>
            </a:pPr>
            <a:fld id="{63F9D384-533B-4C4E-B660-F861AA07D173}" type="slidenum">
              <a:rPr kumimoji="0" lang="en-US" sz="1050" b="0" i="0" u="none" strike="noStrike" kern="1200" cap="none" spc="0" normalizeH="0" baseline="0" noProof="0" smtClean="0">
                <a:ln>
                  <a:noFill/>
                </a:ln>
                <a:solidFill>
                  <a:srgbClr val="FFFFFF"/>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600"/>
                </a:spcAft>
                <a:buClrTx/>
                <a:buSzTx/>
                <a:buFontTx/>
                <a:buNone/>
                <a:tabLst/>
                <a:defRPr/>
              </a:pPr>
              <a:t>20</a:t>
            </a:fld>
            <a:endParaRPr kumimoji="0" lang="en-US" sz="1050" b="0" i="0" u="none" strike="noStrike" kern="1200" cap="none" spc="0" normalizeH="0" baseline="0" noProof="0">
              <a:ln>
                <a:noFill/>
              </a:ln>
              <a:solidFill>
                <a:srgbClr val="FFFFFF"/>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C21CDB1-3AA3-402D-857A-F52C5277E2B9}"/>
              </a:ext>
            </a:extLst>
          </p:cNvPr>
          <p:cNvSpPr/>
          <p:nvPr/>
        </p:nvSpPr>
        <p:spPr>
          <a:xfrm>
            <a:off x="-1" y="6337233"/>
            <a:ext cx="12191985" cy="6064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GB"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13" descr="Chart&#10;&#10;Description automatically generated">
            <a:extLst>
              <a:ext uri="{FF2B5EF4-FFF2-40B4-BE49-F238E27FC236}">
                <a16:creationId xmlns:a16="http://schemas.microsoft.com/office/drawing/2014/main" id="{C01F3D62-D9FC-4E37-9C93-686AEBE38BCE}"/>
              </a:ext>
            </a:extLst>
          </p:cNvPr>
          <p:cNvPicPr>
            <a:picLocks noChangeAspect="1"/>
          </p:cNvPicPr>
          <p:nvPr/>
        </p:nvPicPr>
        <p:blipFill rotWithShape="1">
          <a:blip r:embed="rId5">
            <a:extLst>
              <a:ext uri="{28A0092B-C50C-407E-A947-70E740481C1C}">
                <a14:useLocalDpi xmlns:a14="http://schemas.microsoft.com/office/drawing/2010/main" val="0"/>
              </a:ext>
            </a:extLst>
          </a:blip>
          <a:srcRect b="5409"/>
          <a:stretch/>
        </p:blipFill>
        <p:spPr>
          <a:xfrm>
            <a:off x="259075" y="229037"/>
            <a:ext cx="4136579" cy="2934634"/>
          </a:xfrm>
          <a:prstGeom prst="rect">
            <a:avLst/>
          </a:prstGeom>
        </p:spPr>
      </p:pic>
      <p:cxnSp>
        <p:nvCxnSpPr>
          <p:cNvPr id="22" name="Straight Connector 21">
            <a:extLst>
              <a:ext uri="{FF2B5EF4-FFF2-40B4-BE49-F238E27FC236}">
                <a16:creationId xmlns:a16="http://schemas.microsoft.com/office/drawing/2014/main" id="{CB4C6254-C1E8-40DD-BF3B-31B26FC72C40}"/>
              </a:ext>
            </a:extLst>
          </p:cNvPr>
          <p:cNvCxnSpPr>
            <a:cxnSpLocks/>
          </p:cNvCxnSpPr>
          <p:nvPr/>
        </p:nvCxnSpPr>
        <p:spPr>
          <a:xfrm>
            <a:off x="4657518" y="2093323"/>
            <a:ext cx="6892225" cy="0"/>
          </a:xfrm>
          <a:prstGeom prst="line">
            <a:avLst/>
          </a:prstGeom>
          <a:ln w="9525">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2B9187C5-2CE4-4F53-B26C-25A06FC5F18D}"/>
              </a:ext>
            </a:extLst>
          </p:cNvPr>
          <p:cNvSpPr txBox="1"/>
          <p:nvPr/>
        </p:nvSpPr>
        <p:spPr>
          <a:xfrm>
            <a:off x="952964" y="387751"/>
            <a:ext cx="27515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a) Pal 5 PL relation (channel 1)</a:t>
            </a:r>
          </a:p>
        </p:txBody>
      </p:sp>
      <p:sp>
        <p:nvSpPr>
          <p:cNvPr id="38" name="TextBox 37">
            <a:extLst>
              <a:ext uri="{FF2B5EF4-FFF2-40B4-BE49-F238E27FC236}">
                <a16:creationId xmlns:a16="http://schemas.microsoft.com/office/drawing/2014/main" id="{0915BBA2-EDCD-4E96-8F42-EB386D45A578}"/>
              </a:ext>
            </a:extLst>
          </p:cNvPr>
          <p:cNvSpPr txBox="1"/>
          <p:nvPr/>
        </p:nvSpPr>
        <p:spPr>
          <a:xfrm>
            <a:off x="952964" y="3284890"/>
            <a:ext cx="2751590" cy="338554"/>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GB" sz="1600" b="0" i="0" u="none" strike="noStrike" kern="1200" cap="none" spc="0" normalizeH="0" baseline="0" noProof="0" dirty="0">
                <a:ln>
                  <a:noFill/>
                </a:ln>
                <a:solidFill>
                  <a:prstClr val="black"/>
                </a:solidFill>
                <a:effectLst/>
                <a:uLnTx/>
                <a:uFillTx/>
                <a:latin typeface="Calibri" panose="020F0502020204030204"/>
                <a:ea typeface="+mn-ea"/>
                <a:cs typeface="+mn-cs"/>
              </a:rPr>
              <a:t>b) Pal 5 PL relation (channel 2)</a:t>
            </a:r>
          </a:p>
        </p:txBody>
      </p:sp>
      <p:cxnSp>
        <p:nvCxnSpPr>
          <p:cNvPr id="8" name="Straight Connector 7">
            <a:extLst>
              <a:ext uri="{FF2B5EF4-FFF2-40B4-BE49-F238E27FC236}">
                <a16:creationId xmlns:a16="http://schemas.microsoft.com/office/drawing/2014/main" id="{F465191B-555A-413D-81B9-DDD370F81119}"/>
              </a:ext>
            </a:extLst>
          </p:cNvPr>
          <p:cNvCxnSpPr>
            <a:cxnSpLocks/>
          </p:cNvCxnSpPr>
          <p:nvPr/>
        </p:nvCxnSpPr>
        <p:spPr>
          <a:xfrm flipV="1">
            <a:off x="2620540" y="4527550"/>
            <a:ext cx="0" cy="113502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5BA758D-325B-4DC8-8782-C55EE9BB2EA4}"/>
              </a:ext>
            </a:extLst>
          </p:cNvPr>
          <p:cNvCxnSpPr>
            <a:cxnSpLocks/>
          </p:cNvCxnSpPr>
          <p:nvPr/>
        </p:nvCxnSpPr>
        <p:spPr>
          <a:xfrm>
            <a:off x="984250" y="4527550"/>
            <a:ext cx="1636290"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EA4CA0B-1FF4-4D5C-93AD-E10AF9AB516E}"/>
              </a:ext>
            </a:extLst>
          </p:cNvPr>
          <p:cNvCxnSpPr>
            <a:cxnSpLocks/>
          </p:cNvCxnSpPr>
          <p:nvPr/>
        </p:nvCxnSpPr>
        <p:spPr>
          <a:xfrm flipV="1">
            <a:off x="2620540" y="1483744"/>
            <a:ext cx="0" cy="1249123"/>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3A4D3C7-3DF1-4784-96D5-F9E03F2E4CD3}"/>
              </a:ext>
            </a:extLst>
          </p:cNvPr>
          <p:cNvCxnSpPr>
            <a:cxnSpLocks/>
          </p:cNvCxnSpPr>
          <p:nvPr/>
        </p:nvCxnSpPr>
        <p:spPr>
          <a:xfrm>
            <a:off x="984250" y="1483744"/>
            <a:ext cx="1636290" cy="0"/>
          </a:xfrm>
          <a:prstGeom prst="line">
            <a:avLst/>
          </a:prstGeom>
          <a:ln w="28575">
            <a:solidFill>
              <a:srgbClr val="0070C0"/>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88002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55287-40FF-4261-B2DD-9480F03EE373}"/>
              </a:ext>
            </a:extLst>
          </p:cNvPr>
          <p:cNvSpPr>
            <a:spLocks noGrp="1"/>
          </p:cNvSpPr>
          <p:nvPr>
            <p:ph type="title"/>
          </p:nvPr>
        </p:nvSpPr>
        <p:spPr/>
        <p:txBody>
          <a:bodyPr/>
          <a:lstStyle/>
          <a:p>
            <a:r>
              <a:rPr lang="en-GB" dirty="0">
                <a:solidFill>
                  <a:schemeClr val="tx1"/>
                </a:solidFill>
              </a:rPr>
              <a:t>Results</a:t>
            </a:r>
          </a:p>
        </p:txBody>
      </p:sp>
      <p:sp>
        <p:nvSpPr>
          <p:cNvPr id="4" name="Slide Number Placeholder 3">
            <a:extLst>
              <a:ext uri="{FF2B5EF4-FFF2-40B4-BE49-F238E27FC236}">
                <a16:creationId xmlns:a16="http://schemas.microsoft.com/office/drawing/2014/main" id="{A790AD1C-A50C-4476-93D1-693CB4635F6A}"/>
              </a:ext>
            </a:extLst>
          </p:cNvPr>
          <p:cNvSpPr>
            <a:spLocks noGrp="1"/>
          </p:cNvSpPr>
          <p:nvPr>
            <p:ph type="sldNum" sz="quarter" idx="12"/>
          </p:nvPr>
        </p:nvSpPr>
        <p:spPr/>
        <p:txBody>
          <a:bodyPr/>
          <a:lstStyle/>
          <a:p>
            <a:fld id="{63F9D384-533B-4C4E-B660-F861AA07D173}" type="slidenum">
              <a:rPr lang="en-US" smtClean="0"/>
              <a:pPr/>
              <a:t>21</a:t>
            </a:fld>
            <a:endParaRPr lang="en-US" dirty="0">
              <a:latin typeface="+mn-lt"/>
            </a:endParaRPr>
          </a:p>
        </p:txBody>
      </p:sp>
      <p:sp>
        <p:nvSpPr>
          <p:cNvPr id="8" name="Footer Placeholder 7">
            <a:extLst>
              <a:ext uri="{FF2B5EF4-FFF2-40B4-BE49-F238E27FC236}">
                <a16:creationId xmlns:a16="http://schemas.microsoft.com/office/drawing/2014/main" id="{707CD7C9-D344-425C-B081-583E0C97F67B}"/>
              </a:ext>
            </a:extLst>
          </p:cNvPr>
          <p:cNvSpPr>
            <a:spLocks noGrp="1"/>
          </p:cNvSpPr>
          <p:nvPr>
            <p:ph type="ftr" sz="quarter" idx="11"/>
          </p:nvPr>
        </p:nvSpPr>
        <p:spPr/>
        <p:txBody>
          <a:bodyPr/>
          <a:lstStyle/>
          <a:p>
            <a:r>
              <a:rPr lang="en-US"/>
              <a:t>RESULTS</a:t>
            </a:r>
            <a:endParaRPr lang="en-US" dirty="0">
              <a:latin typeface="+mn-lt"/>
            </a:endParaRPr>
          </a:p>
        </p:txBody>
      </p:sp>
      <mc:AlternateContent xmlns:mc="http://schemas.openxmlformats.org/markup-compatibility/2006" xmlns:a14="http://schemas.microsoft.com/office/drawing/2010/main">
        <mc:Choice Requires="a14">
          <p:graphicFrame>
            <p:nvGraphicFramePr>
              <p:cNvPr id="3" name="Table 5">
                <a:extLst>
                  <a:ext uri="{FF2B5EF4-FFF2-40B4-BE49-F238E27FC236}">
                    <a16:creationId xmlns:a16="http://schemas.microsoft.com/office/drawing/2014/main" id="{60C4259D-876D-406E-954A-F92D0175FC38}"/>
                  </a:ext>
                </a:extLst>
              </p:cNvPr>
              <p:cNvGraphicFramePr>
                <a:graphicFrameLocks noGrp="1"/>
              </p:cNvGraphicFramePr>
              <p:nvPr>
                <p:extLst>
                  <p:ext uri="{D42A27DB-BD31-4B8C-83A1-F6EECF244321}">
                    <p14:modId xmlns:p14="http://schemas.microsoft.com/office/powerpoint/2010/main" val="2867645244"/>
                  </p:ext>
                </p:extLst>
              </p:nvPr>
            </p:nvGraphicFramePr>
            <p:xfrm>
              <a:off x="1292041" y="2120442"/>
              <a:ext cx="5597104" cy="1503553"/>
            </p:xfrm>
            <a:graphic>
              <a:graphicData uri="http://schemas.openxmlformats.org/drawingml/2006/table">
                <a:tbl>
                  <a:tblPr firstRow="1" bandRow="1">
                    <a:tableStyleId>{5940675A-B579-460E-94D1-54222C63F5DA}</a:tableStyleId>
                  </a:tblPr>
                  <a:tblGrid>
                    <a:gridCol w="1493104">
                      <a:extLst>
                        <a:ext uri="{9D8B030D-6E8A-4147-A177-3AD203B41FA5}">
                          <a16:colId xmlns:a16="http://schemas.microsoft.com/office/drawing/2014/main" val="3265441774"/>
                        </a:ext>
                      </a:extLst>
                    </a:gridCol>
                    <a:gridCol w="1368000">
                      <a:extLst>
                        <a:ext uri="{9D8B030D-6E8A-4147-A177-3AD203B41FA5}">
                          <a16:colId xmlns:a16="http://schemas.microsoft.com/office/drawing/2014/main" val="3912092554"/>
                        </a:ext>
                      </a:extLst>
                    </a:gridCol>
                    <a:gridCol w="1368000">
                      <a:extLst>
                        <a:ext uri="{9D8B030D-6E8A-4147-A177-3AD203B41FA5}">
                          <a16:colId xmlns:a16="http://schemas.microsoft.com/office/drawing/2014/main" val="1555108187"/>
                        </a:ext>
                      </a:extLst>
                    </a:gridCol>
                    <a:gridCol w="1368000">
                      <a:extLst>
                        <a:ext uri="{9D8B030D-6E8A-4147-A177-3AD203B41FA5}">
                          <a16:colId xmlns:a16="http://schemas.microsoft.com/office/drawing/2014/main" val="1534291088"/>
                        </a:ext>
                      </a:extLst>
                    </a:gridCol>
                  </a:tblGrid>
                  <a:tr h="370840">
                    <a:tc rowSpan="2">
                      <a:txBody>
                        <a:bodyPr/>
                        <a:lstStyle/>
                        <a:p>
                          <a:pPr algn="ctr"/>
                          <a:r>
                            <a:rPr lang="en-GB" b="1" dirty="0"/>
                            <a:t>IRAC Channel</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gridSpan="3">
                      <a:txBody>
                        <a:bodyPr/>
                        <a:lstStyle/>
                        <a:p>
                          <a:pPr algn="ctr"/>
                          <a:r>
                            <a:rPr lang="en-GB" b="1" dirty="0"/>
                            <a:t>Pal 5</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231387695"/>
                      </a:ext>
                    </a:extLst>
                  </a:tr>
                  <a:tr h="370840">
                    <a:tc vMerge="1">
                      <a:txBody>
                        <a:bodyPr/>
                        <a:lstStyle/>
                        <a:p>
                          <a:endParaRPr lang="en-GB" dirty="0"/>
                        </a:p>
                      </a:txBody>
                      <a:tcPr/>
                    </a:tc>
                    <a:tc>
                      <a:txBody>
                        <a:bodyPr/>
                        <a:lstStyle/>
                        <a:p>
                          <a:pPr algn="ctr"/>
                          <a14:m>
                            <m:oMath xmlns:m="http://schemas.openxmlformats.org/officeDocument/2006/math">
                              <m:r>
                                <a:rPr lang="en-GB" b="0" i="1" smtClean="0">
                                  <a:latin typeface="Cambria Math" panose="02040503050406030204" pitchFamily="18" charset="0"/>
                                </a:rPr>
                                <m:t>𝑑</m:t>
                              </m:r>
                            </m:oMath>
                          </a14:m>
                          <a:r>
                            <a:rPr lang="en-GB" b="0" dirty="0"/>
                            <a:t> </a:t>
                          </a:r>
                          <a14:m>
                            <m:oMath xmlns:m="http://schemas.openxmlformats.org/officeDocument/2006/math">
                              <m:r>
                                <a:rPr lang="en-GB" b="0" dirty="0" smtClean="0">
                                  <a:latin typeface="Cambria Math" panose="02040503050406030204" pitchFamily="18" charset="0"/>
                                </a:rPr>
                                <m:t>(</m:t>
                              </m:r>
                              <m:r>
                                <m:rPr>
                                  <m:sty m:val="p"/>
                                </m:rPr>
                                <a:rPr lang="en-GB" b="0" i="0" dirty="0" smtClean="0">
                                  <a:latin typeface="Cambria Math" panose="02040503050406030204" pitchFamily="18" charset="0"/>
                                </a:rPr>
                                <m:t>kpc</m:t>
                              </m:r>
                              <m:r>
                                <a:rPr lang="en-GB" b="0" dirty="0" smtClean="0">
                                  <a:latin typeface="Cambria Math" panose="02040503050406030204" pitchFamily="18" charset="0"/>
                                </a:rPr>
                                <m:t>)</m:t>
                              </m:r>
                            </m:oMath>
                          </a14:m>
                          <a:endParaRPr lang="en-GB"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𝜎</m:t>
                                    </m:r>
                                  </m:e>
                                  <m:sub>
                                    <m:r>
                                      <m:rPr>
                                        <m:sty m:val="p"/>
                                      </m:rPr>
                                      <a:rPr lang="en-GB" b="0" i="0" smtClean="0">
                                        <a:latin typeface="Cambria Math" panose="02040503050406030204" pitchFamily="18" charset="0"/>
                                      </a:rPr>
                                      <m:t>rand</m:t>
                                    </m:r>
                                  </m:sub>
                                </m:sSub>
                              </m:oMath>
                            </m:oMathPara>
                          </a14:m>
                          <a:endParaRPr lang="en-GB"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𝜎</m:t>
                                    </m:r>
                                  </m:e>
                                  <m:sub>
                                    <m:r>
                                      <m:rPr>
                                        <m:sty m:val="p"/>
                                      </m:rPr>
                                      <a:rPr lang="en-GB" b="0" i="0" smtClean="0">
                                        <a:latin typeface="Cambria Math" panose="02040503050406030204" pitchFamily="18" charset="0"/>
                                      </a:rPr>
                                      <m:t>sys</m:t>
                                    </m:r>
                                  </m:sub>
                                </m:sSub>
                              </m:oMath>
                            </m:oMathPara>
                          </a14:m>
                          <a:endParaRPr lang="en-GB" b="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1089275689"/>
                      </a:ext>
                    </a:extLst>
                  </a:tr>
                  <a:tr h="370840">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[3.6]</m:t>
                                </m:r>
                              </m:oMath>
                            </m:oMathPara>
                          </a14:m>
                          <a:endParaRPr lang="en-GB" dirty="0"/>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20.04</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0.37</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1.11</m:t>
                                </m:r>
                              </m:oMath>
                            </m:oMathPara>
                          </a14:m>
                          <a:endParaRPr lang="en-GB"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126510242"/>
                      </a:ext>
                    </a:extLst>
                  </a:tr>
                  <a:tr h="370840">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[4.5]</m:t>
                                </m:r>
                              </m:oMath>
                            </m:oMathPara>
                          </a14:m>
                          <a:endParaRPr lang="en-GB"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20.69</m:t>
                                </m:r>
                              </m:oMath>
                            </m:oMathPara>
                          </a14:m>
                          <a:endParaRPr lang="en-GB" dirty="0"/>
                        </a:p>
                      </a:txBody>
                      <a:tcP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0.35</m:t>
                                </m:r>
                              </m:oMath>
                            </m:oMathPara>
                          </a14:m>
                          <a:endParaRPr lang="en-GB" dirty="0"/>
                        </a:p>
                      </a:txBody>
                      <a:tcP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1.15</m:t>
                                </m:r>
                              </m:oMath>
                            </m:oMathPara>
                          </a14:m>
                          <a:endParaRPr lang="en-GB"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13464360"/>
                      </a:ext>
                    </a:extLst>
                  </a:tr>
                </a:tbl>
              </a:graphicData>
            </a:graphic>
          </p:graphicFrame>
        </mc:Choice>
        <mc:Fallback xmlns="">
          <p:graphicFrame>
            <p:nvGraphicFramePr>
              <p:cNvPr id="3" name="Table 5">
                <a:extLst>
                  <a:ext uri="{FF2B5EF4-FFF2-40B4-BE49-F238E27FC236}">
                    <a16:creationId xmlns:a16="http://schemas.microsoft.com/office/drawing/2014/main" id="{60C4259D-876D-406E-954A-F92D0175FC38}"/>
                  </a:ext>
                </a:extLst>
              </p:cNvPr>
              <p:cNvGraphicFramePr>
                <a:graphicFrameLocks noGrp="1"/>
              </p:cNvGraphicFramePr>
              <p:nvPr>
                <p:extLst>
                  <p:ext uri="{D42A27DB-BD31-4B8C-83A1-F6EECF244321}">
                    <p14:modId xmlns:p14="http://schemas.microsoft.com/office/powerpoint/2010/main" val="2867645244"/>
                  </p:ext>
                </p:extLst>
              </p:nvPr>
            </p:nvGraphicFramePr>
            <p:xfrm>
              <a:off x="1292041" y="2120442"/>
              <a:ext cx="5597104" cy="1503553"/>
            </p:xfrm>
            <a:graphic>
              <a:graphicData uri="http://schemas.openxmlformats.org/drawingml/2006/table">
                <a:tbl>
                  <a:tblPr firstRow="1" bandRow="1">
                    <a:tableStyleId>{5940675A-B579-460E-94D1-54222C63F5DA}</a:tableStyleId>
                  </a:tblPr>
                  <a:tblGrid>
                    <a:gridCol w="1493104">
                      <a:extLst>
                        <a:ext uri="{9D8B030D-6E8A-4147-A177-3AD203B41FA5}">
                          <a16:colId xmlns:a16="http://schemas.microsoft.com/office/drawing/2014/main" val="3265441774"/>
                        </a:ext>
                      </a:extLst>
                    </a:gridCol>
                    <a:gridCol w="1368000">
                      <a:extLst>
                        <a:ext uri="{9D8B030D-6E8A-4147-A177-3AD203B41FA5}">
                          <a16:colId xmlns:a16="http://schemas.microsoft.com/office/drawing/2014/main" val="3912092554"/>
                        </a:ext>
                      </a:extLst>
                    </a:gridCol>
                    <a:gridCol w="1368000">
                      <a:extLst>
                        <a:ext uri="{9D8B030D-6E8A-4147-A177-3AD203B41FA5}">
                          <a16:colId xmlns:a16="http://schemas.microsoft.com/office/drawing/2014/main" val="1555108187"/>
                        </a:ext>
                      </a:extLst>
                    </a:gridCol>
                    <a:gridCol w="1368000">
                      <a:extLst>
                        <a:ext uri="{9D8B030D-6E8A-4147-A177-3AD203B41FA5}">
                          <a16:colId xmlns:a16="http://schemas.microsoft.com/office/drawing/2014/main" val="1534291088"/>
                        </a:ext>
                      </a:extLst>
                    </a:gridCol>
                  </a:tblGrid>
                  <a:tr h="370840">
                    <a:tc rowSpan="2">
                      <a:txBody>
                        <a:bodyPr/>
                        <a:lstStyle/>
                        <a:p>
                          <a:pPr algn="ctr"/>
                          <a:r>
                            <a:rPr lang="en-GB" b="1" dirty="0"/>
                            <a:t>IRAC Channel</a:t>
                          </a: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gridSpan="3">
                      <a:txBody>
                        <a:bodyPr/>
                        <a:lstStyle/>
                        <a:p>
                          <a:pPr algn="ctr"/>
                          <a:r>
                            <a:rPr lang="en-GB" b="1" dirty="0"/>
                            <a:t>Pal 5</a:t>
                          </a: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2231387695"/>
                      </a:ext>
                    </a:extLst>
                  </a:tr>
                  <a:tr h="391033">
                    <a:tc vMerge="1">
                      <a:txBody>
                        <a:bodyPr/>
                        <a:lstStyle/>
                        <a:p>
                          <a:endParaRPr lang="en-GB" dirty="0"/>
                        </a:p>
                      </a:txBody>
                      <a:tcPr/>
                    </a:tc>
                    <a:tc>
                      <a:txBody>
                        <a:bodyPr/>
                        <a:lstStyle/>
                        <a:p>
                          <a:endParaRPr lang="en-US"/>
                        </a:p>
                      </a:txBody>
                      <a:tcPr>
                        <a:blipFill>
                          <a:blip r:embed="rId3"/>
                          <a:stretch>
                            <a:fillRect l="-109333" t="-100000" r="-200889" b="-201538"/>
                          </a:stretch>
                        </a:blipFill>
                      </a:tcPr>
                    </a:tc>
                    <a:tc>
                      <a:txBody>
                        <a:bodyPr/>
                        <a:lstStyle/>
                        <a:p>
                          <a:endParaRPr lang="en-US"/>
                        </a:p>
                      </a:txBody>
                      <a:tcPr>
                        <a:blipFill>
                          <a:blip r:embed="rId3"/>
                          <a:stretch>
                            <a:fillRect l="-209333" t="-100000" r="-100889" b="-201538"/>
                          </a:stretch>
                        </a:blipFill>
                      </a:tcPr>
                    </a:tc>
                    <a:tc>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l="-309333" t="-100000" r="-889" b="-201538"/>
                          </a:stretch>
                        </a:blipFill>
                      </a:tcPr>
                    </a:tc>
                    <a:extLst>
                      <a:ext uri="{0D108BD9-81ED-4DB2-BD59-A6C34878D82A}">
                        <a16:rowId xmlns:a16="http://schemas.microsoft.com/office/drawing/2014/main" val="1089275689"/>
                      </a:ext>
                    </a:extLst>
                  </a:tr>
                  <a:tr h="370840">
                    <a:tc>
                      <a:txBody>
                        <a:bodyPr/>
                        <a:lstStyle/>
                        <a:p>
                          <a:endParaRPr lang="en-US"/>
                        </a:p>
                      </a:txBody>
                      <a:tcPr>
                        <a:lnL w="12700" cap="flat" cmpd="sng" algn="ctr">
                          <a:solidFill>
                            <a:schemeClr val="tx1"/>
                          </a:solidFill>
                          <a:prstDash val="solid"/>
                          <a:round/>
                          <a:headEnd type="none" w="med" len="med"/>
                          <a:tailEnd type="none" w="med" len="med"/>
                        </a:lnL>
                        <a:blipFill>
                          <a:blip r:embed="rId3"/>
                          <a:stretch>
                            <a:fillRect l="-408" t="-213115" r="-276327" b="-114754"/>
                          </a:stretch>
                        </a:blipFill>
                      </a:tcPr>
                    </a:tc>
                    <a:tc>
                      <a:txBody>
                        <a:bodyPr/>
                        <a:lstStyle/>
                        <a:p>
                          <a:endParaRPr lang="en-US"/>
                        </a:p>
                      </a:txBody>
                      <a:tcPr>
                        <a:blipFill>
                          <a:blip r:embed="rId3"/>
                          <a:stretch>
                            <a:fillRect l="-109333" t="-213115" r="-200889" b="-114754"/>
                          </a:stretch>
                        </a:blipFill>
                      </a:tcPr>
                    </a:tc>
                    <a:tc>
                      <a:txBody>
                        <a:bodyPr/>
                        <a:lstStyle/>
                        <a:p>
                          <a:endParaRPr lang="en-US"/>
                        </a:p>
                      </a:txBody>
                      <a:tcPr>
                        <a:blipFill>
                          <a:blip r:embed="rId3"/>
                          <a:stretch>
                            <a:fillRect l="-209333" t="-213115" r="-100889" b="-114754"/>
                          </a:stretch>
                        </a:blipFill>
                      </a:tcPr>
                    </a:tc>
                    <a:tc>
                      <a:txBody>
                        <a:bodyPr/>
                        <a:lstStyle/>
                        <a:p>
                          <a:endParaRPr lang="en-US"/>
                        </a:p>
                      </a:txBody>
                      <a:tcPr>
                        <a:lnR w="12700" cap="flat" cmpd="sng" algn="ctr">
                          <a:solidFill>
                            <a:schemeClr val="tx1"/>
                          </a:solidFill>
                          <a:prstDash val="solid"/>
                          <a:round/>
                          <a:headEnd type="none" w="med" len="med"/>
                          <a:tailEnd type="none" w="med" len="med"/>
                        </a:lnR>
                        <a:blipFill>
                          <a:blip r:embed="rId3"/>
                          <a:stretch>
                            <a:fillRect l="-309333" t="-213115" r="-889" b="-114754"/>
                          </a:stretch>
                        </a:blipFill>
                      </a:tcPr>
                    </a:tc>
                    <a:extLst>
                      <a:ext uri="{0D108BD9-81ED-4DB2-BD59-A6C34878D82A}">
                        <a16:rowId xmlns:a16="http://schemas.microsoft.com/office/drawing/2014/main" val="3126510242"/>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408" t="-313115" r="-276327" b="-14754"/>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109333" t="-313115" r="-200889" b="-14754"/>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3"/>
                          <a:stretch>
                            <a:fillRect l="-209333" t="-313115" r="-100889" b="-14754"/>
                          </a:stretch>
                        </a:blip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3"/>
                          <a:stretch>
                            <a:fillRect l="-309333" t="-313115" r="-889" b="-14754"/>
                          </a:stretch>
                        </a:blipFill>
                      </a:tcPr>
                    </a:tc>
                    <a:extLst>
                      <a:ext uri="{0D108BD9-81ED-4DB2-BD59-A6C34878D82A}">
                        <a16:rowId xmlns:a16="http://schemas.microsoft.com/office/drawing/2014/main" val="413464360"/>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6" name="Table 6">
                <a:extLst>
                  <a:ext uri="{FF2B5EF4-FFF2-40B4-BE49-F238E27FC236}">
                    <a16:creationId xmlns:a16="http://schemas.microsoft.com/office/drawing/2014/main" id="{FF0042D9-BEEC-4EC4-9EBA-7A37B96A7C5E}"/>
                  </a:ext>
                </a:extLst>
              </p:cNvPr>
              <p:cNvGraphicFramePr>
                <a:graphicFrameLocks noGrp="1"/>
              </p:cNvGraphicFramePr>
              <p:nvPr>
                <p:extLst>
                  <p:ext uri="{D42A27DB-BD31-4B8C-83A1-F6EECF244321}">
                    <p14:modId xmlns:p14="http://schemas.microsoft.com/office/powerpoint/2010/main" val="2294674738"/>
                  </p:ext>
                </p:extLst>
              </p:nvPr>
            </p:nvGraphicFramePr>
            <p:xfrm>
              <a:off x="6897534" y="2120442"/>
              <a:ext cx="4104000" cy="1503553"/>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804346260"/>
                        </a:ext>
                      </a:extLst>
                    </a:gridCol>
                    <a:gridCol w="1368000">
                      <a:extLst>
                        <a:ext uri="{9D8B030D-6E8A-4147-A177-3AD203B41FA5}">
                          <a16:colId xmlns:a16="http://schemas.microsoft.com/office/drawing/2014/main" val="2752998048"/>
                        </a:ext>
                      </a:extLst>
                    </a:gridCol>
                    <a:gridCol w="1368000">
                      <a:extLst>
                        <a:ext uri="{9D8B030D-6E8A-4147-A177-3AD203B41FA5}">
                          <a16:colId xmlns:a16="http://schemas.microsoft.com/office/drawing/2014/main" val="1725742071"/>
                        </a:ext>
                      </a:extLst>
                    </a:gridCol>
                  </a:tblGrid>
                  <a:tr h="370840">
                    <a:tc gridSpan="3">
                      <a:txBody>
                        <a:bodyPr/>
                        <a:lstStyle/>
                        <a:p>
                          <a:pPr algn="ctr"/>
                          <a:r>
                            <a:rPr lang="en-GB" b="1" dirty="0"/>
                            <a:t>Pal 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071515871"/>
                      </a:ext>
                    </a:extLst>
                  </a:tr>
                  <a:tr h="370840">
                    <a:tc>
                      <a:txBody>
                        <a:bodyPr/>
                        <a:lstStyle/>
                        <a:p>
                          <a:pPr algn="ctr"/>
                          <a14:m>
                            <m:oMath xmlns:m="http://schemas.openxmlformats.org/officeDocument/2006/math">
                              <m:r>
                                <a:rPr lang="en-GB" b="0" i="1" smtClean="0">
                                  <a:latin typeface="Cambria Math" panose="02040503050406030204" pitchFamily="18" charset="0"/>
                                </a:rPr>
                                <m:t>𝑑</m:t>
                              </m:r>
                            </m:oMath>
                          </a14:m>
                          <a:r>
                            <a:rPr lang="en-GB" b="0" dirty="0"/>
                            <a:t> </a:t>
                          </a:r>
                          <a14:m>
                            <m:oMath xmlns:m="http://schemas.openxmlformats.org/officeDocument/2006/math">
                              <m:r>
                                <a:rPr lang="en-GB" b="0" dirty="0" smtClean="0">
                                  <a:latin typeface="Cambria Math" panose="02040503050406030204" pitchFamily="18" charset="0"/>
                                </a:rPr>
                                <m:t>(</m:t>
                              </m:r>
                              <m:r>
                                <m:rPr>
                                  <m:sty m:val="p"/>
                                </m:rPr>
                                <a:rPr lang="en-GB" b="0" i="0" dirty="0" smtClean="0">
                                  <a:latin typeface="Cambria Math" panose="02040503050406030204" pitchFamily="18" charset="0"/>
                                </a:rPr>
                                <m:t>kpc</m:t>
                              </m:r>
                              <m:r>
                                <a:rPr lang="en-GB" b="0" dirty="0" smtClean="0">
                                  <a:latin typeface="Cambria Math" panose="02040503050406030204" pitchFamily="18" charset="0"/>
                                </a:rPr>
                                <m:t>)</m:t>
                              </m:r>
                            </m:oMath>
                          </a14:m>
                          <a:endParaRPr lang="en-GB" b="0" dirty="0"/>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𝜎</m:t>
                                    </m:r>
                                  </m:e>
                                  <m:sub>
                                    <m:r>
                                      <m:rPr>
                                        <m:sty m:val="p"/>
                                      </m:rPr>
                                      <a:rPr lang="en-GB" b="0" i="0" smtClean="0">
                                        <a:latin typeface="Cambria Math" panose="02040503050406030204" pitchFamily="18" charset="0"/>
                                      </a:rPr>
                                      <m:t>rand</m:t>
                                    </m:r>
                                  </m:sub>
                                </m:sSub>
                              </m:oMath>
                            </m:oMathPara>
                          </a14:m>
                          <a:endParaRPr lang="en-GB"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𝜎</m:t>
                                    </m:r>
                                  </m:e>
                                  <m:sub>
                                    <m:r>
                                      <m:rPr>
                                        <m:sty m:val="p"/>
                                      </m:rPr>
                                      <a:rPr lang="en-GB" b="0" i="0" smtClean="0">
                                        <a:latin typeface="Cambria Math" panose="02040503050406030204" pitchFamily="18" charset="0"/>
                                      </a:rPr>
                                      <m:t>sys</m:t>
                                    </m:r>
                                  </m:sub>
                                </m:sSub>
                              </m:oMath>
                            </m:oMathPara>
                          </a14:m>
                          <a:endParaRPr lang="en-GB" b="0"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3301879322"/>
                      </a:ext>
                    </a:extLst>
                  </a:tr>
                  <a:tr h="370840">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23.80</m:t>
                                </m:r>
                              </m:oMath>
                            </m:oMathPara>
                          </a14:m>
                          <a:endParaRPr lang="en-GB" dirty="0"/>
                        </a:p>
                      </a:txBody>
                      <a:tcPr>
                        <a:lnL w="12700" cap="flat" cmpd="sng" algn="ctr">
                          <a:solidFill>
                            <a:schemeClr val="tx1"/>
                          </a:solidFill>
                          <a:prstDash val="solid"/>
                          <a:round/>
                          <a:headEnd type="none" w="med" len="med"/>
                          <a:tailEnd type="none" w="med" len="med"/>
                        </a:ln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0.38</m:t>
                                </m:r>
                              </m:oMath>
                            </m:oMathPara>
                          </a14:m>
                          <a:endParaRPr lang="en-GB" dirty="0"/>
                        </a:p>
                      </a:txBody>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1.32</m:t>
                                </m:r>
                              </m:oMath>
                            </m:oMathPara>
                          </a14:m>
                          <a:endParaRPr lang="en-GB" dirty="0"/>
                        </a:p>
                      </a:txBody>
                      <a:tcPr>
                        <a:lnR w="12700" cap="flat" cmpd="sng" algn="ctr">
                          <a:solidFill>
                            <a:schemeClr val="tx1"/>
                          </a:solidFill>
                          <a:prstDash val="solid"/>
                          <a:round/>
                          <a:headEnd type="none" w="med" len="med"/>
                          <a:tailEnd type="none" w="med" len="med"/>
                        </a:lnR>
                      </a:tcPr>
                    </a:tc>
                    <a:extLst>
                      <a:ext uri="{0D108BD9-81ED-4DB2-BD59-A6C34878D82A}">
                        <a16:rowId xmlns:a16="http://schemas.microsoft.com/office/drawing/2014/main" val="562857151"/>
                      </a:ext>
                    </a:extLst>
                  </a:tr>
                  <a:tr h="370840">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24.69</m:t>
                                </m:r>
                              </m:oMath>
                            </m:oMathPara>
                          </a14:m>
                          <a:endParaRPr lang="en-GB" dirty="0"/>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0.49</m:t>
                                </m:r>
                              </m:oMath>
                            </m:oMathPara>
                          </a14:m>
                          <a:endParaRPr lang="en-GB" dirty="0"/>
                        </a:p>
                      </a:txBody>
                      <a:tcPr>
                        <a:lnB w="12700"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1.37</m:t>
                                </m:r>
                              </m:oMath>
                            </m:oMathPara>
                          </a14:m>
                          <a:endParaRPr lang="en-GB" dirty="0"/>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79751285"/>
                      </a:ext>
                    </a:extLst>
                  </a:tr>
                </a:tbl>
              </a:graphicData>
            </a:graphic>
          </p:graphicFrame>
        </mc:Choice>
        <mc:Fallback xmlns="">
          <p:graphicFrame>
            <p:nvGraphicFramePr>
              <p:cNvPr id="6" name="Table 6">
                <a:extLst>
                  <a:ext uri="{FF2B5EF4-FFF2-40B4-BE49-F238E27FC236}">
                    <a16:creationId xmlns:a16="http://schemas.microsoft.com/office/drawing/2014/main" id="{FF0042D9-BEEC-4EC4-9EBA-7A37B96A7C5E}"/>
                  </a:ext>
                </a:extLst>
              </p:cNvPr>
              <p:cNvGraphicFramePr>
                <a:graphicFrameLocks noGrp="1"/>
              </p:cNvGraphicFramePr>
              <p:nvPr>
                <p:extLst>
                  <p:ext uri="{D42A27DB-BD31-4B8C-83A1-F6EECF244321}">
                    <p14:modId xmlns:p14="http://schemas.microsoft.com/office/powerpoint/2010/main" val="2294674738"/>
                  </p:ext>
                </p:extLst>
              </p:nvPr>
            </p:nvGraphicFramePr>
            <p:xfrm>
              <a:off x="6897534" y="2120442"/>
              <a:ext cx="4104000" cy="1503553"/>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804346260"/>
                        </a:ext>
                      </a:extLst>
                    </a:gridCol>
                    <a:gridCol w="1368000">
                      <a:extLst>
                        <a:ext uri="{9D8B030D-6E8A-4147-A177-3AD203B41FA5}">
                          <a16:colId xmlns:a16="http://schemas.microsoft.com/office/drawing/2014/main" val="2752998048"/>
                        </a:ext>
                      </a:extLst>
                    </a:gridCol>
                    <a:gridCol w="1368000">
                      <a:extLst>
                        <a:ext uri="{9D8B030D-6E8A-4147-A177-3AD203B41FA5}">
                          <a16:colId xmlns:a16="http://schemas.microsoft.com/office/drawing/2014/main" val="1725742071"/>
                        </a:ext>
                      </a:extLst>
                    </a:gridCol>
                  </a:tblGrid>
                  <a:tr h="370840">
                    <a:tc gridSpan="3">
                      <a:txBody>
                        <a:bodyPr/>
                        <a:lstStyle/>
                        <a:p>
                          <a:pPr algn="ctr"/>
                          <a:r>
                            <a:rPr lang="en-GB" b="1" dirty="0"/>
                            <a:t>Pal 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hMerge="1">
                      <a:txBody>
                        <a:bodyPr/>
                        <a:lstStyle/>
                        <a:p>
                          <a:endParaRPr lang="en-GB" dirty="0"/>
                        </a:p>
                      </a:txBody>
                      <a:tcPr/>
                    </a:tc>
                    <a:tc hMerge="1">
                      <a:txBody>
                        <a:bodyPr/>
                        <a:lstStyle/>
                        <a:p>
                          <a:endParaRPr lang="en-GB" dirty="0"/>
                        </a:p>
                      </a:txBody>
                      <a:tcPr/>
                    </a:tc>
                    <a:extLst>
                      <a:ext uri="{0D108BD9-81ED-4DB2-BD59-A6C34878D82A}">
                        <a16:rowId xmlns:a16="http://schemas.microsoft.com/office/drawing/2014/main" val="3071515871"/>
                      </a:ext>
                    </a:extLst>
                  </a:tr>
                  <a:tr h="391033">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444" t="-100000" r="-200444" b="-190769"/>
                          </a:stretch>
                        </a:blipFill>
                      </a:tcPr>
                    </a:tc>
                    <a:tc>
                      <a:txBody>
                        <a:bodyPr/>
                        <a:lstStyle/>
                        <a:p>
                          <a:endParaRPr lang="en-US"/>
                        </a:p>
                      </a:txBody>
                      <a:tcPr>
                        <a:blipFill>
                          <a:blip r:embed="rId4"/>
                          <a:stretch>
                            <a:fillRect l="-100893" t="-100000" r="-101339" b="-190769"/>
                          </a:stretch>
                        </a:blipFill>
                      </a:tcPr>
                    </a:tc>
                    <a:tc>
                      <a:txBody>
                        <a:bodyPr/>
                        <a:lstStyle/>
                        <a:p>
                          <a:endParaRPr lang="en-US"/>
                        </a:p>
                      </a:txBody>
                      <a:tcPr>
                        <a:lnR w="12700" cap="flat" cmpd="sng" algn="ctr">
                          <a:solidFill>
                            <a:schemeClr val="tx1"/>
                          </a:solidFill>
                          <a:prstDash val="solid"/>
                          <a:round/>
                          <a:headEnd type="none" w="med" len="med"/>
                          <a:tailEnd type="none" w="med" len="med"/>
                        </a:lnR>
                        <a:blipFill>
                          <a:blip r:embed="rId4"/>
                          <a:stretch>
                            <a:fillRect l="-200000" t="-100000" r="-889" b="-190769"/>
                          </a:stretch>
                        </a:blipFill>
                      </a:tcPr>
                    </a:tc>
                    <a:extLst>
                      <a:ext uri="{0D108BD9-81ED-4DB2-BD59-A6C34878D82A}">
                        <a16:rowId xmlns:a16="http://schemas.microsoft.com/office/drawing/2014/main" val="3301879322"/>
                      </a:ext>
                    </a:extLst>
                  </a:tr>
                  <a:tr h="370840">
                    <a:tc>
                      <a:txBody>
                        <a:bodyPr/>
                        <a:lstStyle/>
                        <a:p>
                          <a:endParaRPr lang="en-US"/>
                        </a:p>
                      </a:txBody>
                      <a:tcPr>
                        <a:lnL w="12700" cap="flat" cmpd="sng" algn="ctr">
                          <a:solidFill>
                            <a:schemeClr val="tx1"/>
                          </a:solidFill>
                          <a:prstDash val="solid"/>
                          <a:round/>
                          <a:headEnd type="none" w="med" len="med"/>
                          <a:tailEnd type="none" w="med" len="med"/>
                        </a:lnL>
                        <a:blipFill>
                          <a:blip r:embed="rId4"/>
                          <a:stretch>
                            <a:fillRect l="-444" t="-213115" r="-200444" b="-103279"/>
                          </a:stretch>
                        </a:blipFill>
                      </a:tcPr>
                    </a:tc>
                    <a:tc>
                      <a:txBody>
                        <a:bodyPr/>
                        <a:lstStyle/>
                        <a:p>
                          <a:endParaRPr lang="en-US"/>
                        </a:p>
                      </a:txBody>
                      <a:tcPr>
                        <a:blipFill>
                          <a:blip r:embed="rId4"/>
                          <a:stretch>
                            <a:fillRect l="-100893" t="-213115" r="-101339" b="-103279"/>
                          </a:stretch>
                        </a:blipFill>
                      </a:tcPr>
                    </a:tc>
                    <a:tc>
                      <a:txBody>
                        <a:bodyPr/>
                        <a:lstStyle/>
                        <a:p>
                          <a:endParaRPr lang="en-US"/>
                        </a:p>
                      </a:txBody>
                      <a:tcPr>
                        <a:lnR w="12700" cap="flat" cmpd="sng" algn="ctr">
                          <a:solidFill>
                            <a:schemeClr val="tx1"/>
                          </a:solidFill>
                          <a:prstDash val="solid"/>
                          <a:round/>
                          <a:headEnd type="none" w="med" len="med"/>
                          <a:tailEnd type="none" w="med" len="med"/>
                        </a:lnR>
                        <a:blipFill>
                          <a:blip r:embed="rId4"/>
                          <a:stretch>
                            <a:fillRect l="-200000" t="-213115" r="-889" b="-103279"/>
                          </a:stretch>
                        </a:blipFill>
                      </a:tcPr>
                    </a:tc>
                    <a:extLst>
                      <a:ext uri="{0D108BD9-81ED-4DB2-BD59-A6C34878D82A}">
                        <a16:rowId xmlns:a16="http://schemas.microsoft.com/office/drawing/2014/main" val="562857151"/>
                      </a:ext>
                    </a:extLst>
                  </a:tr>
                  <a:tr h="370840">
                    <a:tc>
                      <a:txBody>
                        <a:bodyPr/>
                        <a:lstStyle/>
                        <a:p>
                          <a:endParaRPr lang="en-US"/>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4"/>
                          <a:stretch>
                            <a:fillRect l="-444" t="-313115" r="-200444" b="-3279"/>
                          </a:stretch>
                        </a:blipFill>
                      </a:tcPr>
                    </a:tc>
                    <a:tc>
                      <a:txBody>
                        <a:bodyPr/>
                        <a:lstStyle/>
                        <a:p>
                          <a:endParaRPr lang="en-US"/>
                        </a:p>
                      </a:txBody>
                      <a:tcPr>
                        <a:lnB w="12700" cap="flat" cmpd="sng" algn="ctr">
                          <a:solidFill>
                            <a:schemeClr val="tx1"/>
                          </a:solidFill>
                          <a:prstDash val="solid"/>
                          <a:round/>
                          <a:headEnd type="none" w="med" len="med"/>
                          <a:tailEnd type="none" w="med" len="med"/>
                        </a:lnB>
                        <a:blipFill>
                          <a:blip r:embed="rId4"/>
                          <a:stretch>
                            <a:fillRect l="-100893" t="-313115" r="-101339" b="-3279"/>
                          </a:stretch>
                        </a:blipFill>
                      </a:tcPr>
                    </a:tc>
                    <a:tc>
                      <a:txBody>
                        <a:bodyPr/>
                        <a:lstStyle/>
                        <a:p>
                          <a:endParaRPr lang="en-US"/>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blipFill>
                          <a:blip r:embed="rId4"/>
                          <a:stretch>
                            <a:fillRect l="-200000" t="-313115" r="-889" b="-3279"/>
                          </a:stretch>
                        </a:blipFill>
                      </a:tcPr>
                    </a:tc>
                    <a:extLst>
                      <a:ext uri="{0D108BD9-81ED-4DB2-BD59-A6C34878D82A}">
                        <a16:rowId xmlns:a16="http://schemas.microsoft.com/office/drawing/2014/main" val="327975128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7" name="Table 8">
                <a:extLst>
                  <a:ext uri="{FF2B5EF4-FFF2-40B4-BE49-F238E27FC236}">
                    <a16:creationId xmlns:a16="http://schemas.microsoft.com/office/drawing/2014/main" id="{C033FC3D-5BEF-4894-8AFB-77E53B443C2F}"/>
                  </a:ext>
                </a:extLst>
              </p:cNvPr>
              <p:cNvGraphicFramePr>
                <a:graphicFrameLocks noGrp="1"/>
              </p:cNvGraphicFramePr>
              <p:nvPr>
                <p:extLst>
                  <p:ext uri="{D42A27DB-BD31-4B8C-83A1-F6EECF244321}">
                    <p14:modId xmlns:p14="http://schemas.microsoft.com/office/powerpoint/2010/main" val="2713733886"/>
                  </p:ext>
                </p:extLst>
              </p:nvPr>
            </p:nvGraphicFramePr>
            <p:xfrm>
              <a:off x="1291145" y="3724662"/>
              <a:ext cx="5598000" cy="370840"/>
            </p:xfrm>
            <a:graphic>
              <a:graphicData uri="http://schemas.openxmlformats.org/drawingml/2006/table">
                <a:tbl>
                  <a:tblPr firstRow="1" bandRow="1">
                    <a:tableStyleId>{5940675A-B579-460E-94D1-54222C63F5DA}</a:tableStyleId>
                  </a:tblPr>
                  <a:tblGrid>
                    <a:gridCol w="1494000">
                      <a:extLst>
                        <a:ext uri="{9D8B030D-6E8A-4147-A177-3AD203B41FA5}">
                          <a16:colId xmlns:a16="http://schemas.microsoft.com/office/drawing/2014/main" val="558195682"/>
                        </a:ext>
                      </a:extLst>
                    </a:gridCol>
                    <a:gridCol w="1368000">
                      <a:extLst>
                        <a:ext uri="{9D8B030D-6E8A-4147-A177-3AD203B41FA5}">
                          <a16:colId xmlns:a16="http://schemas.microsoft.com/office/drawing/2014/main" val="4201501010"/>
                        </a:ext>
                      </a:extLst>
                    </a:gridCol>
                    <a:gridCol w="1368000">
                      <a:extLst>
                        <a:ext uri="{9D8B030D-6E8A-4147-A177-3AD203B41FA5}">
                          <a16:colId xmlns:a16="http://schemas.microsoft.com/office/drawing/2014/main" val="1930953925"/>
                        </a:ext>
                      </a:extLst>
                    </a:gridCol>
                    <a:gridCol w="1368000">
                      <a:extLst>
                        <a:ext uri="{9D8B030D-6E8A-4147-A177-3AD203B41FA5}">
                          <a16:colId xmlns:a16="http://schemas.microsoft.com/office/drawing/2014/main" val="2950157957"/>
                        </a:ext>
                      </a:extLst>
                    </a:gridCol>
                  </a:tblGrid>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GB" b="1" i="1" smtClean="0">
                                        <a:latin typeface="Cambria Math" panose="02040503050406030204" pitchFamily="18" charset="0"/>
                                      </a:rPr>
                                    </m:ctrlPr>
                                  </m:dPr>
                                  <m:e>
                                    <m:r>
                                      <a:rPr lang="en-GB" b="1" i="1" smtClean="0">
                                        <a:latin typeface="Cambria Math" panose="02040503050406030204" pitchFamily="18" charset="0"/>
                                      </a:rPr>
                                      <m:t>𝒅</m:t>
                                    </m:r>
                                  </m:e>
                                </m:d>
                              </m:oMath>
                            </m:oMathPara>
                          </a14:m>
                          <a:endParaRPr lang="en-GB"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𝟐𝟎</m:t>
                                </m:r>
                                <m:r>
                                  <a:rPr lang="en-GB" b="1" smtClean="0">
                                    <a:latin typeface="Cambria Math" panose="02040503050406030204" pitchFamily="18" charset="0"/>
                                  </a:rPr>
                                  <m:t>.</m:t>
                                </m:r>
                                <m:r>
                                  <a:rPr lang="en-GB" b="1" i="1" smtClean="0">
                                    <a:latin typeface="Cambria Math" panose="02040503050406030204" pitchFamily="18" charset="0"/>
                                  </a:rPr>
                                  <m:t>𝟑𝟕</m:t>
                                </m:r>
                              </m:oMath>
                            </m:oMathPara>
                          </a14:m>
                          <a:endParaRPr lang="en-GB"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𝟎</m:t>
                                </m:r>
                                <m:r>
                                  <a:rPr lang="en-GB" b="1" smtClean="0">
                                    <a:latin typeface="Cambria Math" panose="02040503050406030204" pitchFamily="18" charset="0"/>
                                  </a:rPr>
                                  <m:t>.</m:t>
                                </m:r>
                                <m:r>
                                  <a:rPr lang="en-GB" b="1" i="1" smtClean="0">
                                    <a:latin typeface="Cambria Math" panose="02040503050406030204" pitchFamily="18" charset="0"/>
                                  </a:rPr>
                                  <m:t>𝟓𝟏</m:t>
                                </m:r>
                              </m:oMath>
                            </m:oMathPara>
                          </a14:m>
                          <a:endParaRPr lang="en-GB"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𝟏</m:t>
                                </m:r>
                                <m:r>
                                  <a:rPr lang="en-GB" b="1" smtClean="0">
                                    <a:latin typeface="Cambria Math" panose="02040503050406030204" pitchFamily="18" charset="0"/>
                                  </a:rPr>
                                  <m:t>.</m:t>
                                </m:r>
                                <m:r>
                                  <a:rPr lang="en-GB" b="1" i="1" smtClean="0">
                                    <a:latin typeface="Cambria Math" panose="02040503050406030204" pitchFamily="18" charset="0"/>
                                  </a:rPr>
                                  <m:t>𝟔𝟎</m:t>
                                </m:r>
                              </m:oMath>
                            </m:oMathPara>
                          </a14:m>
                          <a:endParaRPr lang="en-GB"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23625805"/>
                      </a:ext>
                    </a:extLst>
                  </a:tr>
                </a:tbl>
              </a:graphicData>
            </a:graphic>
          </p:graphicFrame>
        </mc:Choice>
        <mc:Fallback xmlns="">
          <p:graphicFrame>
            <p:nvGraphicFramePr>
              <p:cNvPr id="7" name="Table 8">
                <a:extLst>
                  <a:ext uri="{FF2B5EF4-FFF2-40B4-BE49-F238E27FC236}">
                    <a16:creationId xmlns:a16="http://schemas.microsoft.com/office/drawing/2014/main" id="{C033FC3D-5BEF-4894-8AFB-77E53B443C2F}"/>
                  </a:ext>
                </a:extLst>
              </p:cNvPr>
              <p:cNvGraphicFramePr>
                <a:graphicFrameLocks noGrp="1"/>
              </p:cNvGraphicFramePr>
              <p:nvPr>
                <p:extLst>
                  <p:ext uri="{D42A27DB-BD31-4B8C-83A1-F6EECF244321}">
                    <p14:modId xmlns:p14="http://schemas.microsoft.com/office/powerpoint/2010/main" val="2713733886"/>
                  </p:ext>
                </p:extLst>
              </p:nvPr>
            </p:nvGraphicFramePr>
            <p:xfrm>
              <a:off x="1291145" y="3724662"/>
              <a:ext cx="5598000" cy="370840"/>
            </p:xfrm>
            <a:graphic>
              <a:graphicData uri="http://schemas.openxmlformats.org/drawingml/2006/table">
                <a:tbl>
                  <a:tblPr firstRow="1" bandRow="1">
                    <a:tableStyleId>{5940675A-B579-460E-94D1-54222C63F5DA}</a:tableStyleId>
                  </a:tblPr>
                  <a:tblGrid>
                    <a:gridCol w="1494000">
                      <a:extLst>
                        <a:ext uri="{9D8B030D-6E8A-4147-A177-3AD203B41FA5}">
                          <a16:colId xmlns:a16="http://schemas.microsoft.com/office/drawing/2014/main" val="558195682"/>
                        </a:ext>
                      </a:extLst>
                    </a:gridCol>
                    <a:gridCol w="1368000">
                      <a:extLst>
                        <a:ext uri="{9D8B030D-6E8A-4147-A177-3AD203B41FA5}">
                          <a16:colId xmlns:a16="http://schemas.microsoft.com/office/drawing/2014/main" val="4201501010"/>
                        </a:ext>
                      </a:extLst>
                    </a:gridCol>
                    <a:gridCol w="1368000">
                      <a:extLst>
                        <a:ext uri="{9D8B030D-6E8A-4147-A177-3AD203B41FA5}">
                          <a16:colId xmlns:a16="http://schemas.microsoft.com/office/drawing/2014/main" val="1930953925"/>
                        </a:ext>
                      </a:extLst>
                    </a:gridCol>
                    <a:gridCol w="1368000">
                      <a:extLst>
                        <a:ext uri="{9D8B030D-6E8A-4147-A177-3AD203B41FA5}">
                          <a16:colId xmlns:a16="http://schemas.microsoft.com/office/drawing/2014/main" val="2950157957"/>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5"/>
                          <a:stretch>
                            <a:fillRect l="-813" t="-4918" r="-275610" b="-8197"/>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5"/>
                          <a:stretch>
                            <a:fillRect l="-110714" t="-4918" r="-202679" b="-8197"/>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5"/>
                          <a:stretch>
                            <a:fillRect l="-209778" t="-4918" r="-101778" b="-8197"/>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5"/>
                          <a:stretch>
                            <a:fillRect l="-309778" t="-4918" r="-1778" b="-8197"/>
                          </a:stretch>
                        </a:blipFill>
                      </a:tcPr>
                    </a:tc>
                    <a:extLst>
                      <a:ext uri="{0D108BD9-81ED-4DB2-BD59-A6C34878D82A}">
                        <a16:rowId xmlns:a16="http://schemas.microsoft.com/office/drawing/2014/main" val="222362580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9" name="Table 9">
                <a:extLst>
                  <a:ext uri="{FF2B5EF4-FFF2-40B4-BE49-F238E27FC236}">
                    <a16:creationId xmlns:a16="http://schemas.microsoft.com/office/drawing/2014/main" id="{339A3B5C-0451-4850-8F65-FFD602D7E419}"/>
                  </a:ext>
                </a:extLst>
              </p:cNvPr>
              <p:cNvGraphicFramePr>
                <a:graphicFrameLocks noGrp="1"/>
              </p:cNvGraphicFramePr>
              <p:nvPr>
                <p:extLst>
                  <p:ext uri="{D42A27DB-BD31-4B8C-83A1-F6EECF244321}">
                    <p14:modId xmlns:p14="http://schemas.microsoft.com/office/powerpoint/2010/main" val="3573917832"/>
                  </p:ext>
                </p:extLst>
              </p:nvPr>
            </p:nvGraphicFramePr>
            <p:xfrm>
              <a:off x="6897534" y="3724662"/>
              <a:ext cx="4104000" cy="370840"/>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3861694496"/>
                        </a:ext>
                      </a:extLst>
                    </a:gridCol>
                    <a:gridCol w="1368000">
                      <a:extLst>
                        <a:ext uri="{9D8B030D-6E8A-4147-A177-3AD203B41FA5}">
                          <a16:colId xmlns:a16="http://schemas.microsoft.com/office/drawing/2014/main" val="799722917"/>
                        </a:ext>
                      </a:extLst>
                    </a:gridCol>
                    <a:gridCol w="1368000">
                      <a:extLst>
                        <a:ext uri="{9D8B030D-6E8A-4147-A177-3AD203B41FA5}">
                          <a16:colId xmlns:a16="http://schemas.microsoft.com/office/drawing/2014/main" val="1072072310"/>
                        </a:ext>
                      </a:extLst>
                    </a:gridCol>
                  </a:tblGrid>
                  <a:tr h="370840">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𝟐𝟒</m:t>
                                </m:r>
                                <m:r>
                                  <a:rPr lang="en-GB" b="1" smtClean="0">
                                    <a:latin typeface="Cambria Math" panose="02040503050406030204" pitchFamily="18" charset="0"/>
                                  </a:rPr>
                                  <m:t>.</m:t>
                                </m:r>
                                <m:r>
                                  <a:rPr lang="en-GB" b="1" i="1" smtClean="0">
                                    <a:latin typeface="Cambria Math" panose="02040503050406030204" pitchFamily="18" charset="0"/>
                                  </a:rPr>
                                  <m:t>𝟐𝟑</m:t>
                                </m:r>
                              </m:oMath>
                            </m:oMathPara>
                          </a14:m>
                          <a:endParaRPr lang="en-GB"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𝟎</m:t>
                                </m:r>
                                <m:r>
                                  <a:rPr lang="en-GB" b="1" smtClean="0">
                                    <a:latin typeface="Cambria Math" panose="02040503050406030204" pitchFamily="18" charset="0"/>
                                  </a:rPr>
                                  <m:t>.</m:t>
                                </m:r>
                                <m:r>
                                  <a:rPr lang="en-GB" b="1" i="1" smtClean="0">
                                    <a:latin typeface="Cambria Math" panose="02040503050406030204" pitchFamily="18" charset="0"/>
                                  </a:rPr>
                                  <m:t>𝟔𝟐</m:t>
                                </m:r>
                              </m:oMath>
                            </m:oMathPara>
                          </a14:m>
                          <a:endParaRPr lang="en-GB"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𝟏</m:t>
                                </m:r>
                                <m:r>
                                  <a:rPr lang="en-GB" b="1" smtClean="0">
                                    <a:latin typeface="Cambria Math" panose="02040503050406030204" pitchFamily="18" charset="0"/>
                                  </a:rPr>
                                  <m:t>.</m:t>
                                </m:r>
                                <m:r>
                                  <a:rPr lang="en-GB" b="1" i="1" smtClean="0">
                                    <a:latin typeface="Cambria Math" panose="02040503050406030204" pitchFamily="18" charset="0"/>
                                  </a:rPr>
                                  <m:t>𝟗𝟎</m:t>
                                </m:r>
                              </m:oMath>
                            </m:oMathPara>
                          </a14:m>
                          <a:endParaRPr lang="en-GB" b="1" dirty="0"/>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534181461"/>
                      </a:ext>
                    </a:extLst>
                  </a:tr>
                </a:tbl>
              </a:graphicData>
            </a:graphic>
          </p:graphicFrame>
        </mc:Choice>
        <mc:Fallback xmlns="">
          <p:graphicFrame>
            <p:nvGraphicFramePr>
              <p:cNvPr id="9" name="Table 9">
                <a:extLst>
                  <a:ext uri="{FF2B5EF4-FFF2-40B4-BE49-F238E27FC236}">
                    <a16:creationId xmlns:a16="http://schemas.microsoft.com/office/drawing/2014/main" id="{339A3B5C-0451-4850-8F65-FFD602D7E419}"/>
                  </a:ext>
                </a:extLst>
              </p:cNvPr>
              <p:cNvGraphicFramePr>
                <a:graphicFrameLocks noGrp="1"/>
              </p:cNvGraphicFramePr>
              <p:nvPr>
                <p:extLst>
                  <p:ext uri="{D42A27DB-BD31-4B8C-83A1-F6EECF244321}">
                    <p14:modId xmlns:p14="http://schemas.microsoft.com/office/powerpoint/2010/main" val="3573917832"/>
                  </p:ext>
                </p:extLst>
              </p:nvPr>
            </p:nvGraphicFramePr>
            <p:xfrm>
              <a:off x="6897534" y="3724662"/>
              <a:ext cx="4104000" cy="370840"/>
            </p:xfrm>
            <a:graphic>
              <a:graphicData uri="http://schemas.openxmlformats.org/drawingml/2006/table">
                <a:tbl>
                  <a:tblPr firstRow="1" bandRow="1">
                    <a:tableStyleId>{5940675A-B579-460E-94D1-54222C63F5DA}</a:tableStyleId>
                  </a:tblPr>
                  <a:tblGrid>
                    <a:gridCol w="1368000">
                      <a:extLst>
                        <a:ext uri="{9D8B030D-6E8A-4147-A177-3AD203B41FA5}">
                          <a16:colId xmlns:a16="http://schemas.microsoft.com/office/drawing/2014/main" val="3861694496"/>
                        </a:ext>
                      </a:extLst>
                    </a:gridCol>
                    <a:gridCol w="1368000">
                      <a:extLst>
                        <a:ext uri="{9D8B030D-6E8A-4147-A177-3AD203B41FA5}">
                          <a16:colId xmlns:a16="http://schemas.microsoft.com/office/drawing/2014/main" val="799722917"/>
                        </a:ext>
                      </a:extLst>
                    </a:gridCol>
                    <a:gridCol w="1368000">
                      <a:extLst>
                        <a:ext uri="{9D8B030D-6E8A-4147-A177-3AD203B41FA5}">
                          <a16:colId xmlns:a16="http://schemas.microsoft.com/office/drawing/2014/main" val="1072072310"/>
                        </a:ext>
                      </a:extLst>
                    </a:gridCol>
                  </a:tblGrid>
                  <a:tr h="370840">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6"/>
                          <a:stretch>
                            <a:fillRect l="-889" t="-4918" r="-201778" b="-8197"/>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6"/>
                          <a:stretch>
                            <a:fillRect l="-101339" t="-4918" r="-102679" b="-8197"/>
                          </a:stretch>
                        </a:blipFill>
                      </a:tcPr>
                    </a:tc>
                    <a:tc>
                      <a:txBody>
                        <a:bodyPr/>
                        <a:lstStyle/>
                        <a:p>
                          <a:endParaRPr lang="en-US"/>
                        </a:p>
                      </a:txBody>
                      <a:tcPr>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blipFill>
                          <a:blip r:embed="rId6"/>
                          <a:stretch>
                            <a:fillRect l="-200444" t="-4918" r="-2222" b="-8197"/>
                          </a:stretch>
                        </a:blipFill>
                      </a:tcPr>
                    </a:tc>
                    <a:extLst>
                      <a:ext uri="{0D108BD9-81ED-4DB2-BD59-A6C34878D82A}">
                        <a16:rowId xmlns:a16="http://schemas.microsoft.com/office/drawing/2014/main" val="1534181461"/>
                      </a:ext>
                    </a:extLst>
                  </a:tr>
                </a:tbl>
              </a:graphicData>
            </a:graphic>
          </p:graphicFrame>
        </mc:Fallback>
      </mc:AlternateContent>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D40FA533-F8C7-41F8-A4DA-429EE5BC05F2}"/>
                  </a:ext>
                </a:extLst>
              </p:cNvPr>
              <p:cNvSpPr>
                <a:spLocks noGrp="1"/>
              </p:cNvSpPr>
              <p:nvPr>
                <p:ph idx="1"/>
              </p:nvPr>
            </p:nvSpPr>
            <p:spPr>
              <a:xfrm>
                <a:off x="1097280" y="4365539"/>
                <a:ext cx="10058400" cy="1892647"/>
              </a:xfrm>
            </p:spPr>
            <p:txBody>
              <a:bodyPr>
                <a:normAutofit/>
              </a:bodyPr>
              <a:lstStyle/>
              <a:p>
                <a:pPr>
                  <a:buClrTx/>
                  <a:buFont typeface="Arial" panose="020B0604020202020204" pitchFamily="34" charset="0"/>
                  <a:buChar char="•"/>
                </a:pPr>
                <a:r>
                  <a:rPr lang="en-GB" dirty="0">
                    <a:solidFill>
                      <a:schemeClr val="tx1"/>
                    </a:solidFill>
                  </a:rPr>
                  <a:t>Distances determined in both IRAC channels for Pal 5 and Pal 13</a:t>
                </a:r>
              </a:p>
              <a:p>
                <a:pPr>
                  <a:buClrTx/>
                  <a:buFont typeface="Arial" panose="020B0604020202020204" pitchFamily="34" charset="0"/>
                  <a:buChar char="•"/>
                </a:pPr>
                <a:r>
                  <a:rPr lang="en-GB" dirty="0">
                    <a:solidFill>
                      <a:schemeClr val="tx1"/>
                    </a:solidFill>
                  </a:rPr>
                  <a:t>Uncertainties split into random and systematic errors</a:t>
                </a:r>
              </a:p>
              <a:p>
                <a:pPr>
                  <a:buClrTx/>
                  <a:buFont typeface="Arial" panose="020B0604020202020204" pitchFamily="34" charset="0"/>
                  <a:buChar char="•"/>
                </a:pPr>
                <a:r>
                  <a:rPr lang="en-GB" dirty="0">
                    <a:solidFill>
                      <a:schemeClr val="tx1"/>
                    </a:solidFill>
                  </a:rPr>
                  <a:t>Average distance, </a:t>
                </a:r>
                <a14:m>
                  <m:oMath xmlns:m="http://schemas.openxmlformats.org/officeDocument/2006/math">
                    <m:d>
                      <m:dPr>
                        <m:begChr m:val="⟨"/>
                        <m:endChr m:val="⟩"/>
                        <m:ctrlPr>
                          <a:rPr lang="en-GB" i="1" smtClean="0">
                            <a:solidFill>
                              <a:schemeClr val="tx1"/>
                            </a:solidFill>
                            <a:latin typeface="Cambria Math" panose="02040503050406030204" pitchFamily="18" charset="0"/>
                          </a:rPr>
                        </m:ctrlPr>
                      </m:dPr>
                      <m:e>
                        <m:r>
                          <a:rPr lang="en-GB" b="0" i="1" smtClean="0">
                            <a:solidFill>
                              <a:schemeClr val="tx1"/>
                            </a:solidFill>
                            <a:latin typeface="Cambria Math" panose="02040503050406030204" pitchFamily="18" charset="0"/>
                          </a:rPr>
                          <m:t>𝑑</m:t>
                        </m:r>
                      </m:e>
                    </m:d>
                  </m:oMath>
                </a14:m>
                <a:r>
                  <a:rPr lang="en-GB" dirty="0">
                    <a:solidFill>
                      <a:schemeClr val="tx1"/>
                    </a:solidFill>
                  </a:rPr>
                  <a:t>, calculated as the mean of the two channels</a:t>
                </a:r>
              </a:p>
              <a:p>
                <a:pPr lvl="1">
                  <a:buClrTx/>
                  <a:buFont typeface="Arial" panose="020B0604020202020204" pitchFamily="34" charset="0"/>
                  <a:buChar char="•"/>
                </a:pPr>
                <a:r>
                  <a:rPr lang="en-GB" dirty="0">
                    <a:solidFill>
                      <a:schemeClr val="tx1"/>
                    </a:solidFill>
                  </a:rPr>
                  <a:t>Average uncertainties given as the quadrature sum</a:t>
                </a:r>
              </a:p>
            </p:txBody>
          </p:sp>
        </mc:Choice>
        <mc:Fallback xmlns="">
          <p:sp>
            <p:nvSpPr>
              <p:cNvPr id="11" name="Content Placeholder 2">
                <a:extLst>
                  <a:ext uri="{FF2B5EF4-FFF2-40B4-BE49-F238E27FC236}">
                    <a16:creationId xmlns:a16="http://schemas.microsoft.com/office/drawing/2014/main" id="{D40FA533-F8C7-41F8-A4DA-429EE5BC05F2}"/>
                  </a:ext>
                </a:extLst>
              </p:cNvPr>
              <p:cNvSpPr>
                <a:spLocks noGrp="1" noRot="1" noChangeAspect="1" noMove="1" noResize="1" noEditPoints="1" noAdjustHandles="1" noChangeArrowheads="1" noChangeShapeType="1" noTextEdit="1"/>
              </p:cNvSpPr>
              <p:nvPr>
                <p:ph idx="1"/>
              </p:nvPr>
            </p:nvSpPr>
            <p:spPr>
              <a:xfrm>
                <a:off x="1097280" y="4365539"/>
                <a:ext cx="10058400" cy="1892647"/>
              </a:xfrm>
              <a:blipFill>
                <a:blip r:embed="rId7"/>
                <a:stretch>
                  <a:fillRect l="-1455" t="-3215"/>
                </a:stretch>
              </a:blipFill>
            </p:spPr>
            <p:txBody>
              <a:bodyPr/>
              <a:lstStyle/>
              <a:p>
                <a:r>
                  <a:rPr lang="en-GB">
                    <a:noFill/>
                  </a:rPr>
                  <a:t> </a:t>
                </a:r>
              </a:p>
            </p:txBody>
          </p:sp>
        </mc:Fallback>
      </mc:AlternateContent>
    </p:spTree>
    <p:extLst>
      <p:ext uri="{BB962C8B-B14F-4D97-AF65-F5344CB8AC3E}">
        <p14:creationId xmlns:p14="http://schemas.microsoft.com/office/powerpoint/2010/main" val="31362776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A6CE7-E9C9-4806-8034-D4B085885FC3}"/>
              </a:ext>
            </a:extLst>
          </p:cNvPr>
          <p:cNvSpPr>
            <a:spLocks noGrp="1"/>
          </p:cNvSpPr>
          <p:nvPr>
            <p:ph type="title"/>
          </p:nvPr>
        </p:nvSpPr>
        <p:spPr/>
        <p:txBody>
          <a:bodyPr/>
          <a:lstStyle/>
          <a:p>
            <a:r>
              <a:rPr lang="en-GB" dirty="0">
                <a:solidFill>
                  <a:schemeClr val="tx1"/>
                </a:solidFill>
              </a:rPr>
              <a:t>Comparison of results to the literature</a:t>
            </a:r>
          </a:p>
        </p:txBody>
      </p:sp>
      <p:sp>
        <p:nvSpPr>
          <p:cNvPr id="4" name="Slide Number Placeholder 3">
            <a:extLst>
              <a:ext uri="{FF2B5EF4-FFF2-40B4-BE49-F238E27FC236}">
                <a16:creationId xmlns:a16="http://schemas.microsoft.com/office/drawing/2014/main" id="{544C1592-01BC-4217-911F-7828D9DCB422}"/>
              </a:ext>
            </a:extLst>
          </p:cNvPr>
          <p:cNvSpPr>
            <a:spLocks noGrp="1"/>
          </p:cNvSpPr>
          <p:nvPr>
            <p:ph type="sldNum" sz="quarter" idx="12"/>
          </p:nvPr>
        </p:nvSpPr>
        <p:spPr/>
        <p:txBody>
          <a:bodyPr/>
          <a:lstStyle/>
          <a:p>
            <a:fld id="{63F9D384-533B-4C4E-B660-F861AA07D173}" type="slidenum">
              <a:rPr lang="en-US" smtClean="0"/>
              <a:pPr/>
              <a:t>22</a:t>
            </a:fld>
            <a:endParaRPr lang="en-US" dirty="0">
              <a:latin typeface="+mn-lt"/>
            </a:endParaRPr>
          </a:p>
        </p:txBody>
      </p:sp>
      <p:sp>
        <p:nvSpPr>
          <p:cNvPr id="7" name="Footer Placeholder 6">
            <a:extLst>
              <a:ext uri="{FF2B5EF4-FFF2-40B4-BE49-F238E27FC236}">
                <a16:creationId xmlns:a16="http://schemas.microsoft.com/office/drawing/2014/main" id="{A83F2B0C-CD7B-49DF-B88E-BB8191BF0054}"/>
              </a:ext>
            </a:extLst>
          </p:cNvPr>
          <p:cNvSpPr>
            <a:spLocks noGrp="1"/>
          </p:cNvSpPr>
          <p:nvPr>
            <p:ph type="ftr" sz="quarter" idx="11"/>
          </p:nvPr>
        </p:nvSpPr>
        <p:spPr/>
        <p:txBody>
          <a:bodyPr/>
          <a:lstStyle/>
          <a:p>
            <a:r>
              <a:rPr lang="en-US"/>
              <a:t>DISCUSSION AND ANALYSIS</a:t>
            </a:r>
            <a:endParaRPr lang="en-US" dirty="0">
              <a:latin typeface="+mn-lt"/>
            </a:endParaRPr>
          </a:p>
        </p:txBody>
      </p:sp>
      <p:sp>
        <p:nvSpPr>
          <p:cNvPr id="5" name="TextBox 4">
            <a:extLst>
              <a:ext uri="{FF2B5EF4-FFF2-40B4-BE49-F238E27FC236}">
                <a16:creationId xmlns:a16="http://schemas.microsoft.com/office/drawing/2014/main" id="{27BC74AD-8B98-4EF8-AE78-F72C74E957A4}"/>
              </a:ext>
            </a:extLst>
          </p:cNvPr>
          <p:cNvSpPr txBox="1"/>
          <p:nvPr/>
        </p:nvSpPr>
        <p:spPr>
          <a:xfrm>
            <a:off x="6211409" y="5327846"/>
            <a:ext cx="5086003" cy="954107"/>
          </a:xfrm>
          <a:prstGeom prst="rect">
            <a:avLst/>
          </a:prstGeom>
          <a:noFill/>
        </p:spPr>
        <p:txBody>
          <a:bodyPr wrap="square" rtlCol="0">
            <a:spAutoFit/>
          </a:bodyPr>
          <a:lstStyle/>
          <a:p>
            <a:pPr algn="r"/>
            <a:r>
              <a:rPr lang="en-GB" sz="1400" dirty="0"/>
              <a:t>[1] Price-Whelan A M </a:t>
            </a:r>
            <a:r>
              <a:rPr lang="en-GB" sz="1400" i="1" dirty="0"/>
              <a:t>et al.</a:t>
            </a:r>
            <a:r>
              <a:rPr lang="en-GB" sz="1400" dirty="0"/>
              <a:t> 2019 </a:t>
            </a:r>
            <a:r>
              <a:rPr lang="en-GB" sz="1400" i="1" dirty="0"/>
              <a:t>The Astronomical Journal </a:t>
            </a:r>
            <a:r>
              <a:rPr lang="en-GB" sz="1400" b="1" dirty="0"/>
              <a:t>158 </a:t>
            </a:r>
            <a:r>
              <a:rPr lang="en-GB" sz="1400" dirty="0"/>
              <a:t>223</a:t>
            </a:r>
          </a:p>
          <a:p>
            <a:pPr algn="r"/>
            <a:r>
              <a:rPr lang="en-GB" sz="1400" dirty="0"/>
              <a:t>[2] </a:t>
            </a:r>
            <a:r>
              <a:rPr lang="en-GB" sz="1400" dirty="0" err="1">
                <a:solidFill>
                  <a:schemeClr val="tx1"/>
                </a:solidFill>
              </a:rPr>
              <a:t>Küpper</a:t>
            </a:r>
            <a:r>
              <a:rPr lang="en-GB" sz="1400" dirty="0">
                <a:solidFill>
                  <a:schemeClr val="tx1"/>
                </a:solidFill>
              </a:rPr>
              <a:t> A H W </a:t>
            </a:r>
            <a:r>
              <a:rPr lang="en-GB" sz="1400" i="1" dirty="0">
                <a:solidFill>
                  <a:schemeClr val="tx1"/>
                </a:solidFill>
              </a:rPr>
              <a:t>et al. </a:t>
            </a:r>
            <a:r>
              <a:rPr lang="en-GB" sz="1400" dirty="0">
                <a:solidFill>
                  <a:schemeClr val="tx1"/>
                </a:solidFill>
              </a:rPr>
              <a:t>2015 </a:t>
            </a:r>
            <a:r>
              <a:rPr lang="en-GB" sz="1400" i="1" dirty="0">
                <a:solidFill>
                  <a:schemeClr val="tx1"/>
                </a:solidFill>
              </a:rPr>
              <a:t>The Astrophysical Journal </a:t>
            </a:r>
            <a:r>
              <a:rPr lang="en-GB" sz="1400" b="1" dirty="0">
                <a:solidFill>
                  <a:schemeClr val="tx1"/>
                </a:solidFill>
              </a:rPr>
              <a:t>803 </a:t>
            </a:r>
            <a:r>
              <a:rPr lang="en-GB" sz="1400" dirty="0">
                <a:solidFill>
                  <a:schemeClr val="tx1"/>
                </a:solidFill>
              </a:rPr>
              <a:t>80</a:t>
            </a:r>
          </a:p>
          <a:p>
            <a:pPr algn="r"/>
            <a:r>
              <a:rPr lang="en-GB" sz="1400" dirty="0"/>
              <a:t>[3] </a:t>
            </a:r>
            <a:r>
              <a:rPr lang="en-GB" sz="1400" dirty="0" err="1">
                <a:solidFill>
                  <a:schemeClr val="tx1"/>
                </a:solidFill>
              </a:rPr>
              <a:t>Côté</a:t>
            </a:r>
            <a:r>
              <a:rPr lang="en-GB" sz="1400" dirty="0">
                <a:solidFill>
                  <a:schemeClr val="tx1"/>
                </a:solidFill>
              </a:rPr>
              <a:t> </a:t>
            </a:r>
            <a:r>
              <a:rPr lang="en-GB" sz="1400" i="1" dirty="0">
                <a:solidFill>
                  <a:schemeClr val="tx1"/>
                </a:solidFill>
              </a:rPr>
              <a:t>et al</a:t>
            </a:r>
            <a:r>
              <a:rPr lang="en-GB" sz="1400" i="1" dirty="0"/>
              <a:t>. </a:t>
            </a:r>
            <a:r>
              <a:rPr lang="en-GB" sz="1400" dirty="0"/>
              <a:t>2002 </a:t>
            </a:r>
            <a:r>
              <a:rPr lang="en-GB" sz="1400" i="1" dirty="0"/>
              <a:t>The Astrophysical Journal</a:t>
            </a:r>
            <a:r>
              <a:rPr lang="en-GB" sz="1400" dirty="0"/>
              <a:t> </a:t>
            </a:r>
            <a:r>
              <a:rPr lang="en-GB" sz="1400" b="1" dirty="0"/>
              <a:t>574 </a:t>
            </a:r>
            <a:r>
              <a:rPr lang="en-GB" sz="1400" dirty="0"/>
              <a:t>783-804</a:t>
            </a:r>
          </a:p>
          <a:p>
            <a:pPr algn="r"/>
            <a:r>
              <a:rPr lang="en-GB" sz="1400" dirty="0"/>
              <a:t>[4] Shipp </a:t>
            </a:r>
            <a:r>
              <a:rPr lang="en-GB" sz="1400" i="1" dirty="0"/>
              <a:t>et al.</a:t>
            </a:r>
            <a:r>
              <a:rPr lang="en-GB" sz="1400" dirty="0"/>
              <a:t> 2020 </a:t>
            </a:r>
            <a:r>
              <a:rPr lang="en-GB" sz="1400" i="1" dirty="0"/>
              <a:t>The Astronomical Journal </a:t>
            </a:r>
            <a:r>
              <a:rPr lang="en-GB" sz="1400" b="1" dirty="0"/>
              <a:t>160 </a:t>
            </a:r>
            <a:r>
              <a:rPr lang="en-GB" sz="1400" dirty="0"/>
              <a:t>244</a:t>
            </a:r>
          </a:p>
        </p:txBody>
      </p:sp>
      <mc:AlternateContent xmlns:mc="http://schemas.openxmlformats.org/markup-compatibility/2006" xmlns:a14="http://schemas.microsoft.com/office/drawing/2010/main">
        <mc:Choice Requires="a14">
          <p:graphicFrame>
            <p:nvGraphicFramePr>
              <p:cNvPr id="6" name="Table 7">
                <a:extLst>
                  <a:ext uri="{FF2B5EF4-FFF2-40B4-BE49-F238E27FC236}">
                    <a16:creationId xmlns:a16="http://schemas.microsoft.com/office/drawing/2014/main" id="{C43A0F14-CE40-492A-A2DB-075D6C0124D7}"/>
                  </a:ext>
                </a:extLst>
              </p:cNvPr>
              <p:cNvGraphicFramePr>
                <a:graphicFrameLocks noGrp="1"/>
              </p:cNvGraphicFramePr>
              <p:nvPr>
                <p:extLst>
                  <p:ext uri="{D42A27DB-BD31-4B8C-83A1-F6EECF244321}">
                    <p14:modId xmlns:p14="http://schemas.microsoft.com/office/powerpoint/2010/main" val="1250749423"/>
                  </p:ext>
                </p:extLst>
              </p:nvPr>
            </p:nvGraphicFramePr>
            <p:xfrm>
              <a:off x="684904" y="1812589"/>
              <a:ext cx="5449196" cy="2616073"/>
            </p:xfrm>
            <a:graphic>
              <a:graphicData uri="http://schemas.openxmlformats.org/drawingml/2006/table">
                <a:tbl>
                  <a:tblPr firstRow="1" bandRow="1">
                    <a:tableStyleId>{5940675A-B579-460E-94D1-54222C63F5DA}</a:tableStyleId>
                  </a:tblPr>
                  <a:tblGrid>
                    <a:gridCol w="1589977">
                      <a:extLst>
                        <a:ext uri="{9D8B030D-6E8A-4147-A177-3AD203B41FA5}">
                          <a16:colId xmlns:a16="http://schemas.microsoft.com/office/drawing/2014/main" val="1668267290"/>
                        </a:ext>
                      </a:extLst>
                    </a:gridCol>
                    <a:gridCol w="964819">
                      <a:extLst>
                        <a:ext uri="{9D8B030D-6E8A-4147-A177-3AD203B41FA5}">
                          <a16:colId xmlns:a16="http://schemas.microsoft.com/office/drawing/2014/main" val="3024309564"/>
                        </a:ext>
                      </a:extLst>
                    </a:gridCol>
                    <a:gridCol w="964800">
                      <a:extLst>
                        <a:ext uri="{9D8B030D-6E8A-4147-A177-3AD203B41FA5}">
                          <a16:colId xmlns:a16="http://schemas.microsoft.com/office/drawing/2014/main" val="2233885269"/>
                        </a:ext>
                      </a:extLst>
                    </a:gridCol>
                    <a:gridCol w="964800">
                      <a:extLst>
                        <a:ext uri="{9D8B030D-6E8A-4147-A177-3AD203B41FA5}">
                          <a16:colId xmlns:a16="http://schemas.microsoft.com/office/drawing/2014/main" val="283942891"/>
                        </a:ext>
                      </a:extLst>
                    </a:gridCol>
                    <a:gridCol w="964800">
                      <a:extLst>
                        <a:ext uri="{9D8B030D-6E8A-4147-A177-3AD203B41FA5}">
                          <a16:colId xmlns:a16="http://schemas.microsoft.com/office/drawing/2014/main" val="2882480912"/>
                        </a:ext>
                      </a:extLst>
                    </a:gridCol>
                  </a:tblGrid>
                  <a:tr h="370840">
                    <a:tc gridSpan="5">
                      <a:txBody>
                        <a:bodyPr/>
                        <a:lstStyle/>
                        <a:p>
                          <a:pPr algn="ctr"/>
                          <a:r>
                            <a:rPr lang="en-GB" b="1" dirty="0"/>
                            <a:t>Pal 5</a:t>
                          </a:r>
                        </a:p>
                      </a:txBody>
                      <a:tcPr/>
                    </a:tc>
                    <a:tc hMerge="1">
                      <a:txBody>
                        <a:bodyPr/>
                        <a:lstStyle/>
                        <a:p>
                          <a:pPr algn="ctr"/>
                          <a:endParaRPr lang="en-GB" b="0" dirty="0"/>
                        </a:p>
                      </a:txBody>
                      <a:tcPr/>
                    </a:tc>
                    <a:tc hMerge="1">
                      <a:txBody>
                        <a:bodyPr/>
                        <a:lstStyle/>
                        <a:p>
                          <a:pPr algn="ctr"/>
                          <a:endParaRPr lang="en-GB" b="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b="0" dirty="0"/>
                        </a:p>
                      </a:txBody>
                      <a:tcPr/>
                    </a:tc>
                    <a:tc hMerge="1">
                      <a:txBody>
                        <a:bodyPr/>
                        <a:lstStyle/>
                        <a:p>
                          <a:endParaRPr lang="en-GB" dirty="0"/>
                        </a:p>
                      </a:txBody>
                      <a:tcPr/>
                    </a:tc>
                    <a:extLst>
                      <a:ext uri="{0D108BD9-81ED-4DB2-BD59-A6C34878D82A}">
                        <a16:rowId xmlns:a16="http://schemas.microsoft.com/office/drawing/2014/main" val="2079123601"/>
                      </a:ext>
                    </a:extLst>
                  </a:tr>
                  <a:tr h="370840">
                    <a:tc>
                      <a:txBody>
                        <a:bodyPr/>
                        <a:lstStyle/>
                        <a:p>
                          <a:r>
                            <a:rPr lang="en-GB" dirty="0"/>
                            <a:t>Determination</a:t>
                          </a:r>
                        </a:p>
                      </a:txBody>
                      <a:tcPr/>
                    </a:tc>
                    <a:tc>
                      <a:txBody>
                        <a:bodyPr/>
                        <a:lstStyle/>
                        <a:p>
                          <a:pPr algn="ctr"/>
                          <a14:m>
                            <m:oMath xmlns:m="http://schemas.openxmlformats.org/officeDocument/2006/math">
                              <m:r>
                                <a:rPr lang="en-GB" b="0" i="1" smtClean="0">
                                  <a:latin typeface="Cambria Math" panose="02040503050406030204" pitchFamily="18" charset="0"/>
                                </a:rPr>
                                <m:t>𝑑</m:t>
                              </m:r>
                            </m:oMath>
                          </a14:m>
                          <a:r>
                            <a:rPr lang="en-GB" b="0" dirty="0"/>
                            <a:t> </a:t>
                          </a:r>
                          <a14:m>
                            <m:oMath xmlns:m="http://schemas.openxmlformats.org/officeDocument/2006/math">
                              <m:r>
                                <a:rPr lang="en-GB" b="0" dirty="0" smtClean="0">
                                  <a:latin typeface="Cambria Math" panose="02040503050406030204" pitchFamily="18" charset="0"/>
                                </a:rPr>
                                <m:t>(</m:t>
                              </m:r>
                              <m:r>
                                <m:rPr>
                                  <m:sty m:val="p"/>
                                </m:rPr>
                                <a:rPr lang="en-GB" b="0" i="0" dirty="0" smtClean="0">
                                  <a:latin typeface="Cambria Math" panose="02040503050406030204" pitchFamily="18" charset="0"/>
                                </a:rPr>
                                <m:t>kpc</m:t>
                              </m:r>
                              <m:r>
                                <a:rPr lang="en-GB" b="0" dirty="0" smtClean="0">
                                  <a:latin typeface="Cambria Math" panose="02040503050406030204" pitchFamily="18" charset="0"/>
                                </a:rPr>
                                <m:t>)</m:t>
                              </m:r>
                            </m:oMath>
                          </a14:m>
                          <a:endParaRPr lang="en-GB"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𝜎</m:t>
                                    </m:r>
                                  </m:e>
                                  <m:sub>
                                    <m:r>
                                      <m:rPr>
                                        <m:sty m:val="p"/>
                                      </m:rPr>
                                      <a:rPr lang="en-GB" b="0" i="0" smtClean="0">
                                        <a:latin typeface="Cambria Math" panose="02040503050406030204" pitchFamily="18" charset="0"/>
                                      </a:rPr>
                                      <m:t>rand</m:t>
                                    </m:r>
                                  </m:sub>
                                </m:sSub>
                              </m:oMath>
                            </m:oMathPara>
                          </a14:m>
                          <a:endParaRPr lang="en-GB"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𝜎</m:t>
                                    </m:r>
                                  </m:e>
                                  <m:sub>
                                    <m:r>
                                      <m:rPr>
                                        <m:sty m:val="p"/>
                                      </m:rPr>
                                      <a:rPr lang="en-GB" b="0" i="0" smtClean="0">
                                        <a:latin typeface="Cambria Math" panose="02040503050406030204" pitchFamily="18" charset="0"/>
                                      </a:rPr>
                                      <m:t>sys</m:t>
                                    </m:r>
                                  </m:sub>
                                </m:sSub>
                              </m:oMath>
                            </m:oMathPara>
                          </a14:m>
                          <a:endParaRPr lang="en-GB" b="0"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sSub>
                                  <m:sSubPr>
                                    <m:ctrlPr>
                                      <a:rPr lang="en-GB" i="1" dirty="0" smtClean="0">
                                        <a:latin typeface="Cambria Math" panose="02040503050406030204" pitchFamily="18" charset="0"/>
                                        <a:ea typeface="Cambria Math" panose="02040503050406030204" pitchFamily="18" charset="0"/>
                                      </a:rPr>
                                    </m:ctrlPr>
                                  </m:sSubPr>
                                  <m:e>
                                    <m:r>
                                      <a:rPr lang="en-GB" i="1" dirty="0" smtClean="0">
                                        <a:latin typeface="Cambria Math" panose="02040503050406030204" pitchFamily="18" charset="0"/>
                                        <a:ea typeface="Cambria Math" panose="02040503050406030204" pitchFamily="18" charset="0"/>
                                      </a:rPr>
                                      <m:t>𝜎</m:t>
                                    </m:r>
                                  </m:e>
                                  <m:sub>
                                    <m:r>
                                      <m:rPr>
                                        <m:sty m:val="p"/>
                                      </m:rPr>
                                      <a:rPr lang="en-GB" b="0" i="0" dirty="0" smtClean="0">
                                        <a:latin typeface="Cambria Math" panose="02040503050406030204" pitchFamily="18" charset="0"/>
                                        <a:ea typeface="Cambria Math" panose="02040503050406030204" pitchFamily="18" charset="0"/>
                                      </a:rPr>
                                      <m:t>total</m:t>
                                    </m:r>
                                  </m:sub>
                                </m:sSub>
                              </m:oMath>
                            </m:oMathPara>
                          </a14:m>
                          <a:endParaRPr lang="en-GB" dirty="0"/>
                        </a:p>
                      </a:txBody>
                      <a:tcPr/>
                    </a:tc>
                    <a:extLst>
                      <a:ext uri="{0D108BD9-81ED-4DB2-BD59-A6C34878D82A}">
                        <a16:rowId xmlns:a16="http://schemas.microsoft.com/office/drawing/2014/main" val="4005116444"/>
                      </a:ext>
                    </a:extLst>
                  </a:tr>
                  <a:tr h="370840">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[3.6]</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𝟐𝟎</m:t>
                                </m:r>
                                <m:r>
                                  <a:rPr lang="en-GB" b="1" smtClean="0">
                                    <a:latin typeface="Cambria Math" panose="02040503050406030204" pitchFamily="18" charset="0"/>
                                  </a:rPr>
                                  <m:t>.</m:t>
                                </m:r>
                                <m:r>
                                  <a:rPr lang="en-GB" b="1" i="1" smtClean="0">
                                    <a:latin typeface="Cambria Math" panose="02040503050406030204" pitchFamily="18" charset="0"/>
                                  </a:rPr>
                                  <m:t>𝟎𝟒</m:t>
                                </m:r>
                              </m:oMath>
                            </m:oMathPara>
                          </a14:m>
                          <a:endParaRPr lang="en-GB" b="1"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0.37</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1.11</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𝟒𝟖</m:t>
                                </m:r>
                              </m:oMath>
                            </m:oMathPara>
                          </a14:m>
                          <a:endParaRPr lang="en-GB" b="1" dirty="0"/>
                        </a:p>
                      </a:txBody>
                      <a:tcPr>
                        <a:solidFill>
                          <a:schemeClr val="bg1">
                            <a:lumMod val="85000"/>
                          </a:schemeClr>
                        </a:solidFill>
                      </a:tcPr>
                    </a:tc>
                    <a:extLst>
                      <a:ext uri="{0D108BD9-81ED-4DB2-BD59-A6C34878D82A}">
                        <a16:rowId xmlns:a16="http://schemas.microsoft.com/office/drawing/2014/main" val="1443743565"/>
                      </a:ext>
                    </a:extLst>
                  </a:tr>
                  <a:tr h="370840">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[4.5]</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𝟐𝟎</m:t>
                                </m:r>
                                <m:r>
                                  <a:rPr lang="en-GB" b="1" smtClean="0">
                                    <a:latin typeface="Cambria Math" panose="02040503050406030204" pitchFamily="18" charset="0"/>
                                  </a:rPr>
                                  <m:t>.</m:t>
                                </m:r>
                                <m:r>
                                  <a:rPr lang="en-GB" b="1" i="1" smtClean="0">
                                    <a:latin typeface="Cambria Math" panose="02040503050406030204" pitchFamily="18" charset="0"/>
                                  </a:rPr>
                                  <m:t>𝟔𝟗</m:t>
                                </m:r>
                              </m:oMath>
                            </m:oMathPara>
                          </a14:m>
                          <a:endParaRPr lang="en-GB" b="1"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0.35</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1.15</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𝟓𝟎</m:t>
                                </m:r>
                              </m:oMath>
                            </m:oMathPara>
                          </a14:m>
                          <a:endParaRPr lang="en-GB" b="1" dirty="0"/>
                        </a:p>
                      </a:txBody>
                      <a:tcPr>
                        <a:solidFill>
                          <a:schemeClr val="bg1">
                            <a:lumMod val="85000"/>
                          </a:schemeClr>
                        </a:solidFill>
                      </a:tcPr>
                    </a:tc>
                    <a:extLst>
                      <a:ext uri="{0D108BD9-81ED-4DB2-BD59-A6C34878D82A}">
                        <a16:rowId xmlns:a16="http://schemas.microsoft.com/office/drawing/2014/main" val="2579010742"/>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r>
                                      <a:rPr lang="en-GB" b="0" smtClean="0">
                                        <a:latin typeface="Cambria Math" panose="02040503050406030204" pitchFamily="18" charset="0"/>
                                      </a:rPr>
                                      <m:t>𝑑</m:t>
                                    </m:r>
                                  </m:e>
                                </m:d>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𝟐𝟎</m:t>
                                </m:r>
                                <m:r>
                                  <a:rPr lang="en-GB" b="1" smtClean="0">
                                    <a:latin typeface="Cambria Math" panose="02040503050406030204" pitchFamily="18" charset="0"/>
                                  </a:rPr>
                                  <m:t>.</m:t>
                                </m:r>
                                <m:r>
                                  <a:rPr lang="en-GB" b="1" i="1" smtClean="0">
                                    <a:latin typeface="Cambria Math" panose="02040503050406030204" pitchFamily="18" charset="0"/>
                                  </a:rPr>
                                  <m:t>𝟑𝟕</m:t>
                                </m:r>
                              </m:oMath>
                            </m:oMathPara>
                          </a14:m>
                          <a:endParaRPr lang="en-GB" b="1"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0.51</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1.60</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𝟏𝟏</m:t>
                                </m:r>
                              </m:oMath>
                            </m:oMathPara>
                          </a14:m>
                          <a:endParaRPr lang="en-GB" b="1" dirty="0"/>
                        </a:p>
                      </a:txBody>
                      <a:tcPr>
                        <a:solidFill>
                          <a:schemeClr val="bg1">
                            <a:lumMod val="85000"/>
                          </a:schemeClr>
                        </a:solidFill>
                      </a:tcPr>
                    </a:tc>
                    <a:extLst>
                      <a:ext uri="{0D108BD9-81ED-4DB2-BD59-A6C34878D82A}">
                        <a16:rowId xmlns:a16="http://schemas.microsoft.com/office/drawing/2014/main" val="1934484452"/>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[1]</m:t>
                                </m:r>
                              </m:oMath>
                            </m:oMathPara>
                          </a14:m>
                          <a:endParaRPr lang="en-GB" dirty="0"/>
                        </a:p>
                      </a:txBody>
                      <a:tcPr>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𝟐𝟎</m:t>
                                </m:r>
                                <m:r>
                                  <a:rPr lang="en-GB" b="1" i="1" smtClean="0">
                                    <a:latin typeface="Cambria Math" panose="02040503050406030204" pitchFamily="18" charset="0"/>
                                  </a:rPr>
                                  <m:t>.</m:t>
                                </m:r>
                                <m:r>
                                  <a:rPr lang="en-GB" b="1" i="1" smtClean="0">
                                    <a:latin typeface="Cambria Math" panose="02040503050406030204" pitchFamily="18" charset="0"/>
                                  </a:rPr>
                                  <m:t>𝟔𝟎</m:t>
                                </m:r>
                              </m:oMath>
                            </m:oMathPara>
                          </a14:m>
                          <a:endParaRPr lang="en-GB" b="1" dirty="0"/>
                        </a:p>
                      </a:txBody>
                      <a:tcPr>
                        <a:solidFill>
                          <a:srgbClr val="00B0F0"/>
                        </a:solidFill>
                      </a:tcPr>
                    </a:tc>
                    <a:tc>
                      <a:txBody>
                        <a:bodyPr/>
                        <a:lstStyle/>
                        <a:p>
                          <a:pPr algn="ctr"/>
                          <a:r>
                            <a:rPr lang="en-GB" dirty="0"/>
                            <a:t>-</a:t>
                          </a:r>
                        </a:p>
                      </a:txBody>
                      <a:tcPr>
                        <a:solidFill>
                          <a:srgbClr val="00B0F0"/>
                        </a:solidFill>
                      </a:tcPr>
                    </a:tc>
                    <a:tc>
                      <a:txBody>
                        <a:bodyPr/>
                        <a:lstStyle/>
                        <a:p>
                          <a:pPr algn="ctr"/>
                          <a:r>
                            <a:rPr lang="en-GB" dirty="0"/>
                            <a:t>-</a:t>
                          </a:r>
                        </a:p>
                      </a:txBody>
                      <a:tcPr>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𝟐𝟎</m:t>
                                </m:r>
                              </m:oMath>
                            </m:oMathPara>
                          </a14:m>
                          <a:endParaRPr lang="en-GB" b="1" dirty="0"/>
                        </a:p>
                      </a:txBody>
                      <a:tcPr>
                        <a:solidFill>
                          <a:srgbClr val="00B0F0"/>
                        </a:solidFill>
                      </a:tcPr>
                    </a:tc>
                    <a:extLst>
                      <a:ext uri="{0D108BD9-81ED-4DB2-BD59-A6C34878D82A}">
                        <a16:rowId xmlns:a16="http://schemas.microsoft.com/office/drawing/2014/main" val="2507215164"/>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[2]</m:t>
                                </m:r>
                              </m:oMath>
                            </m:oMathPara>
                          </a14:m>
                          <a:endParaRPr lang="en-GB" dirty="0"/>
                        </a:p>
                      </a:txBody>
                      <a:tcPr>
                        <a:solidFill>
                          <a:srgbClr val="FF4343"/>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𝟐𝟑</m:t>
                                </m:r>
                                <m:r>
                                  <a:rPr lang="en-GB" b="1" i="1" smtClean="0">
                                    <a:latin typeface="Cambria Math" panose="02040503050406030204" pitchFamily="18" charset="0"/>
                                  </a:rPr>
                                  <m:t>.</m:t>
                                </m:r>
                                <m:r>
                                  <a:rPr lang="en-GB" b="1" i="1" smtClean="0">
                                    <a:latin typeface="Cambria Math" panose="02040503050406030204" pitchFamily="18" charset="0"/>
                                  </a:rPr>
                                  <m:t>𝟔𝟎</m:t>
                                </m:r>
                              </m:oMath>
                            </m:oMathPara>
                          </a14:m>
                          <a:endParaRPr lang="en-GB" b="1" dirty="0"/>
                        </a:p>
                      </a:txBody>
                      <a:tcPr>
                        <a:solidFill>
                          <a:srgbClr val="FF4343"/>
                        </a:solidFill>
                      </a:tcPr>
                    </a:tc>
                    <a:tc>
                      <a:txBody>
                        <a:bodyPr/>
                        <a:lstStyle/>
                        <a:p>
                          <a:pPr algn="ctr"/>
                          <a:r>
                            <a:rPr lang="en-GB" dirty="0"/>
                            <a:t>-</a:t>
                          </a:r>
                        </a:p>
                      </a:txBody>
                      <a:tcPr>
                        <a:solidFill>
                          <a:srgbClr val="FF4343"/>
                        </a:solidFill>
                      </a:tcPr>
                    </a:tc>
                    <a:tc>
                      <a:txBody>
                        <a:bodyPr/>
                        <a:lstStyle/>
                        <a:p>
                          <a:pPr algn="ctr"/>
                          <a:r>
                            <a:rPr lang="en-GB" dirty="0"/>
                            <a:t>-</a:t>
                          </a:r>
                        </a:p>
                      </a:txBody>
                      <a:tcPr>
                        <a:solidFill>
                          <a:srgbClr val="FF4343"/>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𝟕𝟎</m:t>
                                </m:r>
                              </m:oMath>
                            </m:oMathPara>
                          </a14:m>
                          <a:endParaRPr lang="en-GB" b="1" dirty="0"/>
                        </a:p>
                      </a:txBody>
                      <a:tcPr>
                        <a:solidFill>
                          <a:srgbClr val="FF4343"/>
                        </a:solidFill>
                      </a:tcPr>
                    </a:tc>
                    <a:extLst>
                      <a:ext uri="{0D108BD9-81ED-4DB2-BD59-A6C34878D82A}">
                        <a16:rowId xmlns:a16="http://schemas.microsoft.com/office/drawing/2014/main" val="2565645335"/>
                      </a:ext>
                    </a:extLst>
                  </a:tr>
                </a:tbl>
              </a:graphicData>
            </a:graphic>
          </p:graphicFrame>
        </mc:Choice>
        <mc:Fallback xmlns="">
          <p:graphicFrame>
            <p:nvGraphicFramePr>
              <p:cNvPr id="6" name="Table 7">
                <a:extLst>
                  <a:ext uri="{FF2B5EF4-FFF2-40B4-BE49-F238E27FC236}">
                    <a16:creationId xmlns:a16="http://schemas.microsoft.com/office/drawing/2014/main" id="{C43A0F14-CE40-492A-A2DB-075D6C0124D7}"/>
                  </a:ext>
                </a:extLst>
              </p:cNvPr>
              <p:cNvGraphicFramePr>
                <a:graphicFrameLocks noGrp="1"/>
              </p:cNvGraphicFramePr>
              <p:nvPr>
                <p:extLst>
                  <p:ext uri="{D42A27DB-BD31-4B8C-83A1-F6EECF244321}">
                    <p14:modId xmlns:p14="http://schemas.microsoft.com/office/powerpoint/2010/main" val="1250749423"/>
                  </p:ext>
                </p:extLst>
              </p:nvPr>
            </p:nvGraphicFramePr>
            <p:xfrm>
              <a:off x="684904" y="1812589"/>
              <a:ext cx="5449196" cy="2616073"/>
            </p:xfrm>
            <a:graphic>
              <a:graphicData uri="http://schemas.openxmlformats.org/drawingml/2006/table">
                <a:tbl>
                  <a:tblPr firstRow="1" bandRow="1">
                    <a:tableStyleId>{5940675A-B579-460E-94D1-54222C63F5DA}</a:tableStyleId>
                  </a:tblPr>
                  <a:tblGrid>
                    <a:gridCol w="1589977">
                      <a:extLst>
                        <a:ext uri="{9D8B030D-6E8A-4147-A177-3AD203B41FA5}">
                          <a16:colId xmlns:a16="http://schemas.microsoft.com/office/drawing/2014/main" val="1668267290"/>
                        </a:ext>
                      </a:extLst>
                    </a:gridCol>
                    <a:gridCol w="964819">
                      <a:extLst>
                        <a:ext uri="{9D8B030D-6E8A-4147-A177-3AD203B41FA5}">
                          <a16:colId xmlns:a16="http://schemas.microsoft.com/office/drawing/2014/main" val="3024309564"/>
                        </a:ext>
                      </a:extLst>
                    </a:gridCol>
                    <a:gridCol w="964800">
                      <a:extLst>
                        <a:ext uri="{9D8B030D-6E8A-4147-A177-3AD203B41FA5}">
                          <a16:colId xmlns:a16="http://schemas.microsoft.com/office/drawing/2014/main" val="2233885269"/>
                        </a:ext>
                      </a:extLst>
                    </a:gridCol>
                    <a:gridCol w="964800">
                      <a:extLst>
                        <a:ext uri="{9D8B030D-6E8A-4147-A177-3AD203B41FA5}">
                          <a16:colId xmlns:a16="http://schemas.microsoft.com/office/drawing/2014/main" val="283942891"/>
                        </a:ext>
                      </a:extLst>
                    </a:gridCol>
                    <a:gridCol w="964800">
                      <a:extLst>
                        <a:ext uri="{9D8B030D-6E8A-4147-A177-3AD203B41FA5}">
                          <a16:colId xmlns:a16="http://schemas.microsoft.com/office/drawing/2014/main" val="2882480912"/>
                        </a:ext>
                      </a:extLst>
                    </a:gridCol>
                  </a:tblGrid>
                  <a:tr h="370840">
                    <a:tc gridSpan="5">
                      <a:txBody>
                        <a:bodyPr/>
                        <a:lstStyle/>
                        <a:p>
                          <a:pPr algn="ctr"/>
                          <a:r>
                            <a:rPr lang="en-GB" b="1" dirty="0"/>
                            <a:t>Pal 5</a:t>
                          </a:r>
                        </a:p>
                      </a:txBody>
                      <a:tcPr/>
                    </a:tc>
                    <a:tc hMerge="1">
                      <a:txBody>
                        <a:bodyPr/>
                        <a:lstStyle/>
                        <a:p>
                          <a:pPr algn="ctr"/>
                          <a:endParaRPr lang="en-GB" b="0" dirty="0"/>
                        </a:p>
                      </a:txBody>
                      <a:tcPr/>
                    </a:tc>
                    <a:tc hMerge="1">
                      <a:txBody>
                        <a:bodyPr/>
                        <a:lstStyle/>
                        <a:p>
                          <a:pPr algn="ctr"/>
                          <a:endParaRPr lang="en-GB" b="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b="0" dirty="0"/>
                        </a:p>
                      </a:txBody>
                      <a:tcPr/>
                    </a:tc>
                    <a:tc hMerge="1">
                      <a:txBody>
                        <a:bodyPr/>
                        <a:lstStyle/>
                        <a:p>
                          <a:endParaRPr lang="en-GB" dirty="0"/>
                        </a:p>
                      </a:txBody>
                      <a:tcPr/>
                    </a:tc>
                    <a:extLst>
                      <a:ext uri="{0D108BD9-81ED-4DB2-BD59-A6C34878D82A}">
                        <a16:rowId xmlns:a16="http://schemas.microsoft.com/office/drawing/2014/main" val="2079123601"/>
                      </a:ext>
                    </a:extLst>
                  </a:tr>
                  <a:tr h="391033">
                    <a:tc>
                      <a:txBody>
                        <a:bodyPr/>
                        <a:lstStyle/>
                        <a:p>
                          <a:r>
                            <a:rPr lang="en-GB" dirty="0"/>
                            <a:t>Determination</a:t>
                          </a:r>
                        </a:p>
                      </a:txBody>
                      <a:tcPr/>
                    </a:tc>
                    <a:tc>
                      <a:txBody>
                        <a:bodyPr/>
                        <a:lstStyle/>
                        <a:p>
                          <a:endParaRPr lang="en-US"/>
                        </a:p>
                      </a:txBody>
                      <a:tcPr>
                        <a:blipFill>
                          <a:blip r:embed="rId3"/>
                          <a:stretch>
                            <a:fillRect l="-164780" t="-103125" r="-300000" b="-500000"/>
                          </a:stretch>
                        </a:blipFill>
                      </a:tcPr>
                    </a:tc>
                    <a:tc>
                      <a:txBody>
                        <a:bodyPr/>
                        <a:lstStyle/>
                        <a:p>
                          <a:endParaRPr lang="en-US"/>
                        </a:p>
                      </a:txBody>
                      <a:tcPr>
                        <a:blipFill>
                          <a:blip r:embed="rId3"/>
                          <a:stretch>
                            <a:fillRect l="-266456" t="-103125" r="-201899" b="-500000"/>
                          </a:stretch>
                        </a:blipFill>
                      </a:tcPr>
                    </a:tc>
                    <a:tc>
                      <a:txBody>
                        <a:bodyPr/>
                        <a:lstStyle/>
                        <a:p>
                          <a:endParaRPr lang="en-US"/>
                        </a:p>
                      </a:txBody>
                      <a:tcPr>
                        <a:blipFill>
                          <a:blip r:embed="rId3"/>
                          <a:stretch>
                            <a:fillRect l="-364151" t="-103125" r="-100629" b="-500000"/>
                          </a:stretch>
                        </a:blipFill>
                      </a:tcPr>
                    </a:tc>
                    <a:tc>
                      <a:txBody>
                        <a:bodyPr/>
                        <a:lstStyle/>
                        <a:p>
                          <a:endParaRPr lang="en-US"/>
                        </a:p>
                      </a:txBody>
                      <a:tcPr>
                        <a:blipFill>
                          <a:blip r:embed="rId3"/>
                          <a:stretch>
                            <a:fillRect l="-467089" t="-103125" r="-1266" b="-500000"/>
                          </a:stretch>
                        </a:blipFill>
                      </a:tcPr>
                    </a:tc>
                    <a:extLst>
                      <a:ext uri="{0D108BD9-81ED-4DB2-BD59-A6C34878D82A}">
                        <a16:rowId xmlns:a16="http://schemas.microsoft.com/office/drawing/2014/main" val="4005116444"/>
                      </a:ext>
                    </a:extLst>
                  </a:tr>
                  <a:tr h="370840">
                    <a:tc>
                      <a:txBody>
                        <a:bodyPr/>
                        <a:lstStyle/>
                        <a:p>
                          <a:endParaRPr lang="en-US"/>
                        </a:p>
                      </a:txBody>
                      <a:tcPr>
                        <a:blipFill>
                          <a:blip r:embed="rId3"/>
                          <a:stretch>
                            <a:fillRect l="-383" t="-213115" r="-243678" b="-424590"/>
                          </a:stretch>
                        </a:blipFill>
                      </a:tcPr>
                    </a:tc>
                    <a:tc>
                      <a:txBody>
                        <a:bodyPr/>
                        <a:lstStyle/>
                        <a:p>
                          <a:endParaRPr lang="en-US"/>
                        </a:p>
                      </a:txBody>
                      <a:tcPr>
                        <a:blipFill>
                          <a:blip r:embed="rId3"/>
                          <a:stretch>
                            <a:fillRect l="-164780" t="-213115" r="-300000" b="-424590"/>
                          </a:stretch>
                        </a:blipFill>
                      </a:tcPr>
                    </a:tc>
                    <a:tc>
                      <a:txBody>
                        <a:bodyPr/>
                        <a:lstStyle/>
                        <a:p>
                          <a:endParaRPr lang="en-US"/>
                        </a:p>
                      </a:txBody>
                      <a:tcPr>
                        <a:blipFill>
                          <a:blip r:embed="rId3"/>
                          <a:stretch>
                            <a:fillRect l="-266456" t="-213115" r="-201899" b="-424590"/>
                          </a:stretch>
                        </a:blipFill>
                      </a:tcPr>
                    </a:tc>
                    <a:tc>
                      <a:txBody>
                        <a:bodyPr/>
                        <a:lstStyle/>
                        <a:p>
                          <a:endParaRPr lang="en-US"/>
                        </a:p>
                      </a:txBody>
                      <a:tcPr>
                        <a:blipFill>
                          <a:blip r:embed="rId3"/>
                          <a:stretch>
                            <a:fillRect l="-364151" t="-213115" r="-100629" b="-424590"/>
                          </a:stretch>
                        </a:blipFill>
                      </a:tcPr>
                    </a:tc>
                    <a:tc>
                      <a:txBody>
                        <a:bodyPr/>
                        <a:lstStyle/>
                        <a:p>
                          <a:endParaRPr lang="en-US"/>
                        </a:p>
                      </a:txBody>
                      <a:tcPr>
                        <a:blipFill>
                          <a:blip r:embed="rId3"/>
                          <a:stretch>
                            <a:fillRect l="-467089" t="-213115" r="-1266" b="-424590"/>
                          </a:stretch>
                        </a:blipFill>
                      </a:tcPr>
                    </a:tc>
                    <a:extLst>
                      <a:ext uri="{0D108BD9-81ED-4DB2-BD59-A6C34878D82A}">
                        <a16:rowId xmlns:a16="http://schemas.microsoft.com/office/drawing/2014/main" val="1443743565"/>
                      </a:ext>
                    </a:extLst>
                  </a:tr>
                  <a:tr h="370840">
                    <a:tc>
                      <a:txBody>
                        <a:bodyPr/>
                        <a:lstStyle/>
                        <a:p>
                          <a:endParaRPr lang="en-US"/>
                        </a:p>
                      </a:txBody>
                      <a:tcPr>
                        <a:blipFill>
                          <a:blip r:embed="rId3"/>
                          <a:stretch>
                            <a:fillRect l="-383" t="-313115" r="-243678" b="-324590"/>
                          </a:stretch>
                        </a:blipFill>
                      </a:tcPr>
                    </a:tc>
                    <a:tc>
                      <a:txBody>
                        <a:bodyPr/>
                        <a:lstStyle/>
                        <a:p>
                          <a:endParaRPr lang="en-US"/>
                        </a:p>
                      </a:txBody>
                      <a:tcPr>
                        <a:blipFill>
                          <a:blip r:embed="rId3"/>
                          <a:stretch>
                            <a:fillRect l="-164780" t="-313115" r="-300000" b="-324590"/>
                          </a:stretch>
                        </a:blipFill>
                      </a:tcPr>
                    </a:tc>
                    <a:tc>
                      <a:txBody>
                        <a:bodyPr/>
                        <a:lstStyle/>
                        <a:p>
                          <a:endParaRPr lang="en-US"/>
                        </a:p>
                      </a:txBody>
                      <a:tcPr>
                        <a:blipFill>
                          <a:blip r:embed="rId3"/>
                          <a:stretch>
                            <a:fillRect l="-266456" t="-313115" r="-201899" b="-324590"/>
                          </a:stretch>
                        </a:blipFill>
                      </a:tcPr>
                    </a:tc>
                    <a:tc>
                      <a:txBody>
                        <a:bodyPr/>
                        <a:lstStyle/>
                        <a:p>
                          <a:endParaRPr lang="en-US"/>
                        </a:p>
                      </a:txBody>
                      <a:tcPr>
                        <a:blipFill>
                          <a:blip r:embed="rId3"/>
                          <a:stretch>
                            <a:fillRect l="-364151" t="-313115" r="-100629" b="-324590"/>
                          </a:stretch>
                        </a:blipFill>
                      </a:tcPr>
                    </a:tc>
                    <a:tc>
                      <a:txBody>
                        <a:bodyPr/>
                        <a:lstStyle/>
                        <a:p>
                          <a:endParaRPr lang="en-US"/>
                        </a:p>
                      </a:txBody>
                      <a:tcPr>
                        <a:blipFill>
                          <a:blip r:embed="rId3"/>
                          <a:stretch>
                            <a:fillRect l="-467089" t="-313115" r="-1266" b="-324590"/>
                          </a:stretch>
                        </a:blipFill>
                      </a:tcPr>
                    </a:tc>
                    <a:extLst>
                      <a:ext uri="{0D108BD9-81ED-4DB2-BD59-A6C34878D82A}">
                        <a16:rowId xmlns:a16="http://schemas.microsoft.com/office/drawing/2014/main" val="2579010742"/>
                      </a:ext>
                    </a:extLst>
                  </a:tr>
                  <a:tr h="370840">
                    <a:tc>
                      <a:txBody>
                        <a:bodyPr/>
                        <a:lstStyle/>
                        <a:p>
                          <a:endParaRPr lang="en-US"/>
                        </a:p>
                      </a:txBody>
                      <a:tcPr>
                        <a:blipFill>
                          <a:blip r:embed="rId3"/>
                          <a:stretch>
                            <a:fillRect l="-383" t="-413115" r="-243678" b="-224590"/>
                          </a:stretch>
                        </a:blipFill>
                      </a:tcPr>
                    </a:tc>
                    <a:tc>
                      <a:txBody>
                        <a:bodyPr/>
                        <a:lstStyle/>
                        <a:p>
                          <a:endParaRPr lang="en-US"/>
                        </a:p>
                      </a:txBody>
                      <a:tcPr>
                        <a:blipFill>
                          <a:blip r:embed="rId3"/>
                          <a:stretch>
                            <a:fillRect l="-164780" t="-413115" r="-300000" b="-224590"/>
                          </a:stretch>
                        </a:blipFill>
                      </a:tcPr>
                    </a:tc>
                    <a:tc>
                      <a:txBody>
                        <a:bodyPr/>
                        <a:lstStyle/>
                        <a:p>
                          <a:endParaRPr lang="en-US"/>
                        </a:p>
                      </a:txBody>
                      <a:tcPr>
                        <a:blipFill>
                          <a:blip r:embed="rId3"/>
                          <a:stretch>
                            <a:fillRect l="-266456" t="-413115" r="-201899" b="-224590"/>
                          </a:stretch>
                        </a:blipFill>
                      </a:tcPr>
                    </a:tc>
                    <a:tc>
                      <a:txBody>
                        <a:bodyPr/>
                        <a:lstStyle/>
                        <a:p>
                          <a:endParaRPr lang="en-US"/>
                        </a:p>
                      </a:txBody>
                      <a:tcPr>
                        <a:blipFill>
                          <a:blip r:embed="rId3"/>
                          <a:stretch>
                            <a:fillRect l="-364151" t="-413115" r="-100629" b="-224590"/>
                          </a:stretch>
                        </a:blipFill>
                      </a:tcPr>
                    </a:tc>
                    <a:tc>
                      <a:txBody>
                        <a:bodyPr/>
                        <a:lstStyle/>
                        <a:p>
                          <a:endParaRPr lang="en-US"/>
                        </a:p>
                      </a:txBody>
                      <a:tcPr>
                        <a:blipFill>
                          <a:blip r:embed="rId3"/>
                          <a:stretch>
                            <a:fillRect l="-467089" t="-413115" r="-1266" b="-224590"/>
                          </a:stretch>
                        </a:blipFill>
                      </a:tcPr>
                    </a:tc>
                    <a:extLst>
                      <a:ext uri="{0D108BD9-81ED-4DB2-BD59-A6C34878D82A}">
                        <a16:rowId xmlns:a16="http://schemas.microsoft.com/office/drawing/2014/main" val="1934484452"/>
                      </a:ext>
                    </a:extLst>
                  </a:tr>
                  <a:tr h="370840">
                    <a:tc>
                      <a:txBody>
                        <a:bodyPr/>
                        <a:lstStyle/>
                        <a:p>
                          <a:endParaRPr lang="en-US"/>
                        </a:p>
                      </a:txBody>
                      <a:tcPr>
                        <a:blipFill>
                          <a:blip r:embed="rId3"/>
                          <a:stretch>
                            <a:fillRect l="-383" t="-513115" r="-243678" b="-124590"/>
                          </a:stretch>
                        </a:blipFill>
                      </a:tcPr>
                    </a:tc>
                    <a:tc>
                      <a:txBody>
                        <a:bodyPr/>
                        <a:lstStyle/>
                        <a:p>
                          <a:endParaRPr lang="en-US"/>
                        </a:p>
                      </a:txBody>
                      <a:tcPr>
                        <a:blipFill>
                          <a:blip r:embed="rId3"/>
                          <a:stretch>
                            <a:fillRect l="-164780" t="-513115" r="-300000" b="-124590"/>
                          </a:stretch>
                        </a:blipFill>
                      </a:tcPr>
                    </a:tc>
                    <a:tc>
                      <a:txBody>
                        <a:bodyPr/>
                        <a:lstStyle/>
                        <a:p>
                          <a:pPr algn="ctr"/>
                          <a:r>
                            <a:rPr lang="en-GB" dirty="0"/>
                            <a:t>-</a:t>
                          </a:r>
                        </a:p>
                      </a:txBody>
                      <a:tcPr>
                        <a:solidFill>
                          <a:srgbClr val="00B0F0"/>
                        </a:solidFill>
                      </a:tcPr>
                    </a:tc>
                    <a:tc>
                      <a:txBody>
                        <a:bodyPr/>
                        <a:lstStyle/>
                        <a:p>
                          <a:pPr algn="ctr"/>
                          <a:r>
                            <a:rPr lang="en-GB" dirty="0"/>
                            <a:t>-</a:t>
                          </a:r>
                        </a:p>
                      </a:txBody>
                      <a:tcPr>
                        <a:solidFill>
                          <a:srgbClr val="00B0F0"/>
                        </a:solidFill>
                      </a:tcPr>
                    </a:tc>
                    <a:tc>
                      <a:txBody>
                        <a:bodyPr/>
                        <a:lstStyle/>
                        <a:p>
                          <a:endParaRPr lang="en-US"/>
                        </a:p>
                      </a:txBody>
                      <a:tcPr>
                        <a:blipFill>
                          <a:blip r:embed="rId3"/>
                          <a:stretch>
                            <a:fillRect l="-467089" t="-513115" r="-1266" b="-124590"/>
                          </a:stretch>
                        </a:blipFill>
                      </a:tcPr>
                    </a:tc>
                    <a:extLst>
                      <a:ext uri="{0D108BD9-81ED-4DB2-BD59-A6C34878D82A}">
                        <a16:rowId xmlns:a16="http://schemas.microsoft.com/office/drawing/2014/main" val="2507215164"/>
                      </a:ext>
                    </a:extLst>
                  </a:tr>
                  <a:tr h="370840">
                    <a:tc>
                      <a:txBody>
                        <a:bodyPr/>
                        <a:lstStyle/>
                        <a:p>
                          <a:endParaRPr lang="en-US"/>
                        </a:p>
                      </a:txBody>
                      <a:tcPr>
                        <a:blipFill>
                          <a:blip r:embed="rId3"/>
                          <a:stretch>
                            <a:fillRect l="-383" t="-613115" r="-243678" b="-24590"/>
                          </a:stretch>
                        </a:blipFill>
                      </a:tcPr>
                    </a:tc>
                    <a:tc>
                      <a:txBody>
                        <a:bodyPr/>
                        <a:lstStyle/>
                        <a:p>
                          <a:endParaRPr lang="en-US"/>
                        </a:p>
                      </a:txBody>
                      <a:tcPr>
                        <a:blipFill>
                          <a:blip r:embed="rId3"/>
                          <a:stretch>
                            <a:fillRect l="-164780" t="-613115" r="-300000" b="-24590"/>
                          </a:stretch>
                        </a:blipFill>
                      </a:tcPr>
                    </a:tc>
                    <a:tc>
                      <a:txBody>
                        <a:bodyPr/>
                        <a:lstStyle/>
                        <a:p>
                          <a:pPr algn="ctr"/>
                          <a:r>
                            <a:rPr lang="en-GB" dirty="0"/>
                            <a:t>-</a:t>
                          </a:r>
                        </a:p>
                      </a:txBody>
                      <a:tcPr>
                        <a:solidFill>
                          <a:srgbClr val="FF4343"/>
                        </a:solidFill>
                      </a:tcPr>
                    </a:tc>
                    <a:tc>
                      <a:txBody>
                        <a:bodyPr/>
                        <a:lstStyle/>
                        <a:p>
                          <a:pPr algn="ctr"/>
                          <a:r>
                            <a:rPr lang="en-GB" dirty="0"/>
                            <a:t>-</a:t>
                          </a:r>
                        </a:p>
                      </a:txBody>
                      <a:tcPr>
                        <a:solidFill>
                          <a:srgbClr val="FF4343"/>
                        </a:solidFill>
                      </a:tcPr>
                    </a:tc>
                    <a:tc>
                      <a:txBody>
                        <a:bodyPr/>
                        <a:lstStyle/>
                        <a:p>
                          <a:endParaRPr lang="en-US"/>
                        </a:p>
                      </a:txBody>
                      <a:tcPr>
                        <a:blipFill>
                          <a:blip r:embed="rId3"/>
                          <a:stretch>
                            <a:fillRect l="-467089" t="-613115" r="-1266" b="-24590"/>
                          </a:stretch>
                        </a:blipFill>
                      </a:tcPr>
                    </a:tc>
                    <a:extLst>
                      <a:ext uri="{0D108BD9-81ED-4DB2-BD59-A6C34878D82A}">
                        <a16:rowId xmlns:a16="http://schemas.microsoft.com/office/drawing/2014/main" val="2565645335"/>
                      </a:ext>
                    </a:extLst>
                  </a:tr>
                </a:tbl>
              </a:graphicData>
            </a:graphic>
          </p:graphicFrame>
        </mc:Fallback>
      </mc:AlternateContent>
      <mc:AlternateContent xmlns:mc="http://schemas.openxmlformats.org/markup-compatibility/2006" xmlns:a14="http://schemas.microsoft.com/office/drawing/2010/main">
        <mc:Choice Requires="a14">
          <p:graphicFrame>
            <p:nvGraphicFramePr>
              <p:cNvPr id="8" name="Table 7">
                <a:extLst>
                  <a:ext uri="{FF2B5EF4-FFF2-40B4-BE49-F238E27FC236}">
                    <a16:creationId xmlns:a16="http://schemas.microsoft.com/office/drawing/2014/main" id="{F6706574-EC92-489B-AB74-4C5563B83DEB}"/>
                  </a:ext>
                </a:extLst>
              </p:cNvPr>
              <p:cNvGraphicFramePr>
                <a:graphicFrameLocks noGrp="1"/>
              </p:cNvGraphicFramePr>
              <p:nvPr>
                <p:extLst>
                  <p:ext uri="{D42A27DB-BD31-4B8C-83A1-F6EECF244321}">
                    <p14:modId xmlns:p14="http://schemas.microsoft.com/office/powerpoint/2010/main" val="3088153129"/>
                  </p:ext>
                </p:extLst>
              </p:nvPr>
            </p:nvGraphicFramePr>
            <p:xfrm>
              <a:off x="6164580" y="1812589"/>
              <a:ext cx="5449196" cy="2616073"/>
            </p:xfrm>
            <a:graphic>
              <a:graphicData uri="http://schemas.openxmlformats.org/drawingml/2006/table">
                <a:tbl>
                  <a:tblPr firstRow="1" bandRow="1">
                    <a:tableStyleId>{5940675A-B579-460E-94D1-54222C63F5DA}</a:tableStyleId>
                  </a:tblPr>
                  <a:tblGrid>
                    <a:gridCol w="1589977">
                      <a:extLst>
                        <a:ext uri="{9D8B030D-6E8A-4147-A177-3AD203B41FA5}">
                          <a16:colId xmlns:a16="http://schemas.microsoft.com/office/drawing/2014/main" val="1668267290"/>
                        </a:ext>
                      </a:extLst>
                    </a:gridCol>
                    <a:gridCol w="964819">
                      <a:extLst>
                        <a:ext uri="{9D8B030D-6E8A-4147-A177-3AD203B41FA5}">
                          <a16:colId xmlns:a16="http://schemas.microsoft.com/office/drawing/2014/main" val="3024309564"/>
                        </a:ext>
                      </a:extLst>
                    </a:gridCol>
                    <a:gridCol w="964800">
                      <a:extLst>
                        <a:ext uri="{9D8B030D-6E8A-4147-A177-3AD203B41FA5}">
                          <a16:colId xmlns:a16="http://schemas.microsoft.com/office/drawing/2014/main" val="2233885269"/>
                        </a:ext>
                      </a:extLst>
                    </a:gridCol>
                    <a:gridCol w="964800">
                      <a:extLst>
                        <a:ext uri="{9D8B030D-6E8A-4147-A177-3AD203B41FA5}">
                          <a16:colId xmlns:a16="http://schemas.microsoft.com/office/drawing/2014/main" val="283942891"/>
                        </a:ext>
                      </a:extLst>
                    </a:gridCol>
                    <a:gridCol w="964800">
                      <a:extLst>
                        <a:ext uri="{9D8B030D-6E8A-4147-A177-3AD203B41FA5}">
                          <a16:colId xmlns:a16="http://schemas.microsoft.com/office/drawing/2014/main" val="2882480912"/>
                        </a:ext>
                      </a:extLst>
                    </a:gridCol>
                  </a:tblGrid>
                  <a:tr h="370840">
                    <a:tc gridSpan="5">
                      <a:txBody>
                        <a:bodyPr/>
                        <a:lstStyle/>
                        <a:p>
                          <a:pPr algn="ctr"/>
                          <a:r>
                            <a:rPr lang="en-GB" b="1" dirty="0"/>
                            <a:t>Pal 13</a:t>
                          </a:r>
                        </a:p>
                      </a:txBody>
                      <a:tcPr/>
                    </a:tc>
                    <a:tc hMerge="1">
                      <a:txBody>
                        <a:bodyPr/>
                        <a:lstStyle/>
                        <a:p>
                          <a:pPr algn="ctr"/>
                          <a:endParaRPr lang="en-GB" b="0" dirty="0"/>
                        </a:p>
                      </a:txBody>
                      <a:tcPr/>
                    </a:tc>
                    <a:tc hMerge="1">
                      <a:txBody>
                        <a:bodyPr/>
                        <a:lstStyle/>
                        <a:p>
                          <a:pPr algn="ctr"/>
                          <a:endParaRPr lang="en-GB" b="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b="0" dirty="0"/>
                        </a:p>
                      </a:txBody>
                      <a:tcPr/>
                    </a:tc>
                    <a:tc hMerge="1">
                      <a:txBody>
                        <a:bodyPr/>
                        <a:lstStyle/>
                        <a:p>
                          <a:endParaRPr lang="en-GB" dirty="0"/>
                        </a:p>
                      </a:txBody>
                      <a:tcPr/>
                    </a:tc>
                    <a:extLst>
                      <a:ext uri="{0D108BD9-81ED-4DB2-BD59-A6C34878D82A}">
                        <a16:rowId xmlns:a16="http://schemas.microsoft.com/office/drawing/2014/main" val="2079123601"/>
                      </a:ext>
                    </a:extLst>
                  </a:tr>
                  <a:tr h="370840">
                    <a:tc>
                      <a:txBody>
                        <a:bodyPr/>
                        <a:lstStyle/>
                        <a:p>
                          <a:r>
                            <a:rPr lang="en-GB" dirty="0"/>
                            <a:t>Determination</a:t>
                          </a:r>
                        </a:p>
                      </a:txBody>
                      <a:tcPr/>
                    </a:tc>
                    <a:tc>
                      <a:txBody>
                        <a:bodyPr/>
                        <a:lstStyle/>
                        <a:p>
                          <a:pPr algn="ctr"/>
                          <a14:m>
                            <m:oMath xmlns:m="http://schemas.openxmlformats.org/officeDocument/2006/math">
                              <m:r>
                                <a:rPr lang="en-GB" b="0" i="1" smtClean="0">
                                  <a:latin typeface="Cambria Math" panose="02040503050406030204" pitchFamily="18" charset="0"/>
                                </a:rPr>
                                <m:t>𝑑</m:t>
                              </m:r>
                            </m:oMath>
                          </a14:m>
                          <a:r>
                            <a:rPr lang="en-GB" b="0" dirty="0"/>
                            <a:t> </a:t>
                          </a:r>
                          <a14:m>
                            <m:oMath xmlns:m="http://schemas.openxmlformats.org/officeDocument/2006/math">
                              <m:r>
                                <a:rPr lang="en-GB" b="0" dirty="0" smtClean="0">
                                  <a:latin typeface="Cambria Math" panose="02040503050406030204" pitchFamily="18" charset="0"/>
                                </a:rPr>
                                <m:t>(</m:t>
                              </m:r>
                              <m:r>
                                <m:rPr>
                                  <m:sty m:val="p"/>
                                </m:rPr>
                                <a:rPr lang="en-GB" b="0" i="0" dirty="0" smtClean="0">
                                  <a:latin typeface="Cambria Math" panose="02040503050406030204" pitchFamily="18" charset="0"/>
                                </a:rPr>
                                <m:t>kpc</m:t>
                              </m:r>
                              <m:r>
                                <a:rPr lang="en-GB" b="0" dirty="0" smtClean="0">
                                  <a:latin typeface="Cambria Math" panose="02040503050406030204" pitchFamily="18" charset="0"/>
                                </a:rPr>
                                <m:t>)</m:t>
                              </m:r>
                            </m:oMath>
                          </a14:m>
                          <a:endParaRPr lang="en-GB" b="0" dirty="0"/>
                        </a:p>
                      </a:txBody>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𝜎</m:t>
                                    </m:r>
                                  </m:e>
                                  <m:sub>
                                    <m:r>
                                      <m:rPr>
                                        <m:sty m:val="p"/>
                                      </m:rPr>
                                      <a:rPr lang="en-GB" b="0" i="0" smtClean="0">
                                        <a:latin typeface="Cambria Math" panose="02040503050406030204" pitchFamily="18" charset="0"/>
                                      </a:rPr>
                                      <m:t>rand</m:t>
                                    </m:r>
                                  </m:sub>
                                </m:sSub>
                              </m:oMath>
                            </m:oMathPara>
                          </a14:m>
                          <a:endParaRPr lang="en-GB" b="0"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m:t>
                                </m:r>
                                <m:sSub>
                                  <m:sSubPr>
                                    <m:ctrlPr>
                                      <a:rPr lang="en-GB" b="0" i="1" smtClean="0">
                                        <a:latin typeface="Cambria Math" panose="02040503050406030204" pitchFamily="18" charset="0"/>
                                      </a:rPr>
                                    </m:ctrlPr>
                                  </m:sSubPr>
                                  <m:e>
                                    <m:r>
                                      <a:rPr lang="en-GB" b="0" i="1" smtClean="0">
                                        <a:latin typeface="Cambria Math" panose="02040503050406030204" pitchFamily="18" charset="0"/>
                                      </a:rPr>
                                      <m:t>𝜎</m:t>
                                    </m:r>
                                  </m:e>
                                  <m:sub>
                                    <m:r>
                                      <m:rPr>
                                        <m:sty m:val="p"/>
                                      </m:rPr>
                                      <a:rPr lang="en-GB" b="0" i="0" smtClean="0">
                                        <a:latin typeface="Cambria Math" panose="02040503050406030204" pitchFamily="18" charset="0"/>
                                      </a:rPr>
                                      <m:t>sys</m:t>
                                    </m:r>
                                  </m:sub>
                                </m:sSub>
                              </m:oMath>
                            </m:oMathPara>
                          </a14:m>
                          <a:endParaRPr lang="en-GB" b="0" dirty="0"/>
                        </a:p>
                      </a:txBody>
                      <a:tcPr/>
                    </a:tc>
                    <a:tc>
                      <a:txBody>
                        <a:bodyPr/>
                        <a:lstStyle/>
                        <a:p>
                          <a:pP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ea typeface="Cambria Math" panose="02040503050406030204" pitchFamily="18" charset="0"/>
                                  </a:rPr>
                                  <m:t>±</m:t>
                                </m:r>
                                <m:sSub>
                                  <m:sSubPr>
                                    <m:ctrlPr>
                                      <a:rPr lang="en-GB" i="1" dirty="0" smtClean="0">
                                        <a:latin typeface="Cambria Math" panose="02040503050406030204" pitchFamily="18" charset="0"/>
                                        <a:ea typeface="Cambria Math" panose="02040503050406030204" pitchFamily="18" charset="0"/>
                                      </a:rPr>
                                    </m:ctrlPr>
                                  </m:sSubPr>
                                  <m:e>
                                    <m:r>
                                      <a:rPr lang="en-GB" i="1" dirty="0" smtClean="0">
                                        <a:latin typeface="Cambria Math" panose="02040503050406030204" pitchFamily="18" charset="0"/>
                                        <a:ea typeface="Cambria Math" panose="02040503050406030204" pitchFamily="18" charset="0"/>
                                      </a:rPr>
                                      <m:t>𝜎</m:t>
                                    </m:r>
                                  </m:e>
                                  <m:sub>
                                    <m:r>
                                      <m:rPr>
                                        <m:sty m:val="p"/>
                                      </m:rPr>
                                      <a:rPr lang="en-GB" b="0" i="0" dirty="0" smtClean="0">
                                        <a:latin typeface="Cambria Math" panose="02040503050406030204" pitchFamily="18" charset="0"/>
                                        <a:ea typeface="Cambria Math" panose="02040503050406030204" pitchFamily="18" charset="0"/>
                                      </a:rPr>
                                      <m:t>total</m:t>
                                    </m:r>
                                  </m:sub>
                                </m:sSub>
                              </m:oMath>
                            </m:oMathPara>
                          </a14:m>
                          <a:endParaRPr lang="en-GB" dirty="0"/>
                        </a:p>
                      </a:txBody>
                      <a:tcPr/>
                    </a:tc>
                    <a:extLst>
                      <a:ext uri="{0D108BD9-81ED-4DB2-BD59-A6C34878D82A}">
                        <a16:rowId xmlns:a16="http://schemas.microsoft.com/office/drawing/2014/main" val="4005116444"/>
                      </a:ext>
                    </a:extLst>
                  </a:tr>
                  <a:tr h="370840">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[3.6]</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𝟐𝟑</m:t>
                                </m:r>
                                <m:r>
                                  <a:rPr lang="en-GB" b="1" smtClean="0">
                                    <a:latin typeface="Cambria Math" panose="02040503050406030204" pitchFamily="18" charset="0"/>
                                  </a:rPr>
                                  <m:t>.</m:t>
                                </m:r>
                                <m:r>
                                  <a:rPr lang="en-GB" b="1" i="1" smtClean="0">
                                    <a:latin typeface="Cambria Math" panose="02040503050406030204" pitchFamily="18" charset="0"/>
                                  </a:rPr>
                                  <m:t>𝟖𝟎</m:t>
                                </m:r>
                              </m:oMath>
                            </m:oMathPara>
                          </a14:m>
                          <a:endParaRPr lang="en-GB" b="1"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0.38</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1.32</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𝟕𝟎</m:t>
                                </m:r>
                              </m:oMath>
                            </m:oMathPara>
                          </a14:m>
                          <a:endParaRPr lang="en-GB" b="1" dirty="0"/>
                        </a:p>
                      </a:txBody>
                      <a:tcPr>
                        <a:solidFill>
                          <a:schemeClr val="bg1">
                            <a:lumMod val="85000"/>
                          </a:schemeClr>
                        </a:solidFill>
                      </a:tcPr>
                    </a:tc>
                    <a:extLst>
                      <a:ext uri="{0D108BD9-81ED-4DB2-BD59-A6C34878D82A}">
                        <a16:rowId xmlns:a16="http://schemas.microsoft.com/office/drawing/2014/main" val="1443743565"/>
                      </a:ext>
                    </a:extLst>
                  </a:tr>
                  <a:tr h="370840">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[4.5]</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𝟐𝟒</m:t>
                                </m:r>
                                <m:r>
                                  <a:rPr lang="en-GB" b="1" smtClean="0">
                                    <a:latin typeface="Cambria Math" panose="02040503050406030204" pitchFamily="18" charset="0"/>
                                  </a:rPr>
                                  <m:t>.</m:t>
                                </m:r>
                                <m:r>
                                  <a:rPr lang="en-GB" b="1" i="1" smtClean="0">
                                    <a:latin typeface="Cambria Math" panose="02040503050406030204" pitchFamily="18" charset="0"/>
                                  </a:rPr>
                                  <m:t>𝟔𝟗</m:t>
                                </m:r>
                              </m:oMath>
                            </m:oMathPara>
                          </a14:m>
                          <a:endParaRPr lang="en-GB" b="1"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0.49</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1.37</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𝟖𝟔</m:t>
                                </m:r>
                              </m:oMath>
                            </m:oMathPara>
                          </a14:m>
                          <a:endParaRPr lang="en-GB" b="1" dirty="0"/>
                        </a:p>
                      </a:txBody>
                      <a:tcPr>
                        <a:solidFill>
                          <a:schemeClr val="bg1">
                            <a:lumMod val="85000"/>
                          </a:schemeClr>
                        </a:solidFill>
                      </a:tcPr>
                    </a:tc>
                    <a:extLst>
                      <a:ext uri="{0D108BD9-81ED-4DB2-BD59-A6C34878D82A}">
                        <a16:rowId xmlns:a16="http://schemas.microsoft.com/office/drawing/2014/main" val="2579010742"/>
                      </a:ext>
                    </a:extLst>
                  </a:tr>
                  <a:tr h="370840">
                    <a:tc>
                      <a:txBody>
                        <a:bodyPr/>
                        <a:lstStyle/>
                        <a:p>
                          <a:pPr algn="ctr"/>
                          <a14:m>
                            <m:oMathPara xmlns:m="http://schemas.openxmlformats.org/officeDocument/2006/math">
                              <m:oMathParaPr>
                                <m:jc m:val="centerGroup"/>
                              </m:oMathParaPr>
                              <m:oMath xmlns:m="http://schemas.openxmlformats.org/officeDocument/2006/math">
                                <m:d>
                                  <m:dPr>
                                    <m:begChr m:val="⟨"/>
                                    <m:endChr m:val="⟩"/>
                                    <m:ctrlPr>
                                      <a:rPr lang="en-GB" i="1" smtClean="0">
                                        <a:latin typeface="Cambria Math" panose="02040503050406030204" pitchFamily="18" charset="0"/>
                                      </a:rPr>
                                    </m:ctrlPr>
                                  </m:dPr>
                                  <m:e>
                                    <m:r>
                                      <a:rPr lang="en-GB" b="0" smtClean="0">
                                        <a:latin typeface="Cambria Math" panose="02040503050406030204" pitchFamily="18" charset="0"/>
                                      </a:rPr>
                                      <m:t>𝑑</m:t>
                                    </m:r>
                                  </m:e>
                                </m:d>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𝟐𝟒</m:t>
                                </m:r>
                                <m:r>
                                  <a:rPr lang="en-GB" b="1" smtClean="0">
                                    <a:latin typeface="Cambria Math" panose="02040503050406030204" pitchFamily="18" charset="0"/>
                                  </a:rPr>
                                  <m:t>.</m:t>
                                </m:r>
                                <m:r>
                                  <a:rPr lang="en-GB" b="1" i="1" smtClean="0">
                                    <a:latin typeface="Cambria Math" panose="02040503050406030204" pitchFamily="18" charset="0"/>
                                  </a:rPr>
                                  <m:t>𝟐𝟑</m:t>
                                </m:r>
                              </m:oMath>
                            </m:oMathPara>
                          </a14:m>
                          <a:endParaRPr lang="en-GB" b="1"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0.62</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0" smtClean="0">
                                    <a:latin typeface="Cambria Math" panose="02040503050406030204" pitchFamily="18" charset="0"/>
                                  </a:rPr>
                                  <m:t>1.90</m:t>
                                </m:r>
                              </m:oMath>
                            </m:oMathPara>
                          </a14:m>
                          <a:endParaRPr lang="en-GB" dirty="0"/>
                        </a:p>
                      </a:txBody>
                      <a:tcPr>
                        <a:solidFill>
                          <a:schemeClr val="bg1">
                            <a:lumMod val="85000"/>
                          </a:schemeClr>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m:t>
                                </m:r>
                                <m:r>
                                  <a:rPr lang="en-GB" b="1" i="1" smtClean="0">
                                    <a:latin typeface="Cambria Math" panose="02040503050406030204" pitchFamily="18" charset="0"/>
                                  </a:rPr>
                                  <m:t>.</m:t>
                                </m:r>
                                <m:r>
                                  <a:rPr lang="en-GB" b="1" i="1" smtClean="0">
                                    <a:latin typeface="Cambria Math" panose="02040503050406030204" pitchFamily="18" charset="0"/>
                                  </a:rPr>
                                  <m:t>𝟓𝟐</m:t>
                                </m:r>
                              </m:oMath>
                            </m:oMathPara>
                          </a14:m>
                          <a:endParaRPr lang="en-GB" b="1" dirty="0"/>
                        </a:p>
                      </a:txBody>
                      <a:tcPr>
                        <a:solidFill>
                          <a:schemeClr val="bg1">
                            <a:lumMod val="85000"/>
                          </a:schemeClr>
                        </a:solidFill>
                      </a:tcPr>
                    </a:tc>
                    <a:extLst>
                      <a:ext uri="{0D108BD9-81ED-4DB2-BD59-A6C34878D82A}">
                        <a16:rowId xmlns:a16="http://schemas.microsoft.com/office/drawing/2014/main" val="1934484452"/>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[3]</m:t>
                                </m:r>
                              </m:oMath>
                            </m:oMathPara>
                          </a14:m>
                          <a:endParaRPr lang="en-GB" dirty="0"/>
                        </a:p>
                      </a:txBody>
                      <a:tcPr>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𝟐𝟒</m:t>
                                </m:r>
                                <m:r>
                                  <a:rPr lang="en-GB" b="1" i="1" smtClean="0">
                                    <a:latin typeface="Cambria Math" panose="02040503050406030204" pitchFamily="18" charset="0"/>
                                  </a:rPr>
                                  <m:t>.</m:t>
                                </m:r>
                                <m:r>
                                  <a:rPr lang="en-GB" b="1" i="1" smtClean="0">
                                    <a:latin typeface="Cambria Math" panose="02040503050406030204" pitchFamily="18" charset="0"/>
                                  </a:rPr>
                                  <m:t>𝟑𝟎</m:t>
                                </m:r>
                              </m:oMath>
                            </m:oMathPara>
                          </a14:m>
                          <a:endParaRPr lang="en-GB" b="1" dirty="0"/>
                        </a:p>
                      </a:txBody>
                      <a:tcPr>
                        <a:solidFill>
                          <a:srgbClr val="00B0F0"/>
                        </a:solidFill>
                      </a:tcPr>
                    </a:tc>
                    <a:tc>
                      <a:txBody>
                        <a:bodyPr/>
                        <a:lstStyle/>
                        <a:p>
                          <a:pPr algn="ctr"/>
                          <a:r>
                            <a:rPr lang="en-GB" dirty="0"/>
                            <a:t>-</a:t>
                          </a:r>
                        </a:p>
                      </a:txBody>
                      <a:tcPr>
                        <a:solidFill>
                          <a:srgbClr val="00B0F0"/>
                        </a:solidFill>
                      </a:tcPr>
                    </a:tc>
                    <a:tc>
                      <a:txBody>
                        <a:bodyPr/>
                        <a:lstStyle/>
                        <a:p>
                          <a:pPr algn="ctr"/>
                          <a:r>
                            <a:rPr lang="en-GB" dirty="0"/>
                            <a:t>-</a:t>
                          </a:r>
                        </a:p>
                      </a:txBody>
                      <a:tcPr>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𝟏</m:t>
                                </m:r>
                                <m:r>
                                  <a:rPr lang="en-GB" b="1" i="1" smtClean="0">
                                    <a:latin typeface="Cambria Math" panose="02040503050406030204" pitchFamily="18" charset="0"/>
                                  </a:rPr>
                                  <m:t>.</m:t>
                                </m:r>
                                <m:r>
                                  <a:rPr lang="en-GB" b="1" i="1" smtClean="0">
                                    <a:latin typeface="Cambria Math" panose="02040503050406030204" pitchFamily="18" charset="0"/>
                                  </a:rPr>
                                  <m:t>𝟏𝟎</m:t>
                                </m:r>
                              </m:oMath>
                            </m:oMathPara>
                          </a14:m>
                          <a:endParaRPr lang="en-GB" b="1" dirty="0"/>
                        </a:p>
                      </a:txBody>
                      <a:tcPr>
                        <a:solidFill>
                          <a:srgbClr val="00B0F0"/>
                        </a:solidFill>
                      </a:tcPr>
                    </a:tc>
                    <a:extLst>
                      <a:ext uri="{0D108BD9-81ED-4DB2-BD59-A6C34878D82A}">
                        <a16:rowId xmlns:a16="http://schemas.microsoft.com/office/drawing/2014/main" val="2507215164"/>
                      </a:ext>
                    </a:extLst>
                  </a:tr>
                  <a:tr h="370840">
                    <a:tc>
                      <a:txBody>
                        <a:bodyPr/>
                        <a:lstStyle/>
                        <a:p>
                          <a:pPr algn="ctr"/>
                          <a14:m>
                            <m:oMathPara xmlns:m="http://schemas.openxmlformats.org/officeDocument/2006/math">
                              <m:oMathParaPr>
                                <m:jc m:val="centerGroup"/>
                              </m:oMathParaPr>
                              <m:oMath xmlns:m="http://schemas.openxmlformats.org/officeDocument/2006/math">
                                <m:r>
                                  <a:rPr lang="en-GB" i="1" dirty="0" smtClean="0">
                                    <a:latin typeface="Cambria Math" panose="02040503050406030204" pitchFamily="18" charset="0"/>
                                  </a:rPr>
                                  <m:t>[4]</m:t>
                                </m:r>
                              </m:oMath>
                            </m:oMathPara>
                          </a14:m>
                          <a:endParaRPr lang="en-GB" dirty="0"/>
                        </a:p>
                      </a:txBody>
                      <a:tcPr>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𝟐𝟑</m:t>
                                </m:r>
                                <m:r>
                                  <a:rPr lang="en-GB" b="1" i="1" smtClean="0">
                                    <a:latin typeface="Cambria Math" panose="02040503050406030204" pitchFamily="18" charset="0"/>
                                  </a:rPr>
                                  <m:t>.</m:t>
                                </m:r>
                                <m:r>
                                  <a:rPr lang="en-GB" b="1" i="1" smtClean="0">
                                    <a:latin typeface="Cambria Math" panose="02040503050406030204" pitchFamily="18" charset="0"/>
                                  </a:rPr>
                                  <m:t>𝟔𝟎</m:t>
                                </m:r>
                              </m:oMath>
                            </m:oMathPara>
                          </a14:m>
                          <a:endParaRPr lang="en-GB" b="1" dirty="0"/>
                        </a:p>
                      </a:txBody>
                      <a:tcPr>
                        <a:solidFill>
                          <a:srgbClr val="00B0F0"/>
                        </a:solidFill>
                      </a:tcPr>
                    </a:tc>
                    <a:tc>
                      <a:txBody>
                        <a:bodyPr/>
                        <a:lstStyle/>
                        <a:p>
                          <a:pPr algn="ctr"/>
                          <a:r>
                            <a:rPr lang="en-GB" dirty="0"/>
                            <a:t>-</a:t>
                          </a:r>
                        </a:p>
                      </a:txBody>
                      <a:tcPr>
                        <a:solidFill>
                          <a:srgbClr val="00B0F0"/>
                        </a:solidFill>
                      </a:tcPr>
                    </a:tc>
                    <a:tc>
                      <a:txBody>
                        <a:bodyPr/>
                        <a:lstStyle/>
                        <a:p>
                          <a:pPr algn="ctr"/>
                          <a:r>
                            <a:rPr lang="en-GB" dirty="0"/>
                            <a:t>-</a:t>
                          </a:r>
                        </a:p>
                      </a:txBody>
                      <a:tcPr>
                        <a:solidFill>
                          <a:srgbClr val="00B0F0"/>
                        </a:solidFill>
                      </a:tcPr>
                    </a:tc>
                    <a:tc>
                      <a:txBody>
                        <a:bodyPr/>
                        <a:lstStyle/>
                        <a:p>
                          <a:pPr algn="ctr"/>
                          <a14:m>
                            <m:oMathPara xmlns:m="http://schemas.openxmlformats.org/officeDocument/2006/math">
                              <m:oMathParaPr>
                                <m:jc m:val="centerGroup"/>
                              </m:oMathParaPr>
                              <m:oMath xmlns:m="http://schemas.openxmlformats.org/officeDocument/2006/math">
                                <m:r>
                                  <a:rPr lang="en-GB" b="1" i="1" smtClean="0">
                                    <a:latin typeface="Cambria Math" panose="02040503050406030204" pitchFamily="18" charset="0"/>
                                  </a:rPr>
                                  <m:t>𝟎</m:t>
                                </m:r>
                                <m:r>
                                  <a:rPr lang="en-GB" b="1" i="1" smtClean="0">
                                    <a:latin typeface="Cambria Math" panose="02040503050406030204" pitchFamily="18" charset="0"/>
                                  </a:rPr>
                                  <m:t>.</m:t>
                                </m:r>
                                <m:r>
                                  <a:rPr lang="en-GB" b="1" i="1" smtClean="0">
                                    <a:latin typeface="Cambria Math" panose="02040503050406030204" pitchFamily="18" charset="0"/>
                                  </a:rPr>
                                  <m:t>𝟐𝟎</m:t>
                                </m:r>
                              </m:oMath>
                            </m:oMathPara>
                          </a14:m>
                          <a:endParaRPr lang="en-GB" b="1" dirty="0"/>
                        </a:p>
                      </a:txBody>
                      <a:tcPr>
                        <a:solidFill>
                          <a:srgbClr val="00B0F0"/>
                        </a:solidFill>
                      </a:tcPr>
                    </a:tc>
                    <a:extLst>
                      <a:ext uri="{0D108BD9-81ED-4DB2-BD59-A6C34878D82A}">
                        <a16:rowId xmlns:a16="http://schemas.microsoft.com/office/drawing/2014/main" val="2565645335"/>
                      </a:ext>
                    </a:extLst>
                  </a:tr>
                </a:tbl>
              </a:graphicData>
            </a:graphic>
          </p:graphicFrame>
        </mc:Choice>
        <mc:Fallback xmlns="">
          <p:graphicFrame>
            <p:nvGraphicFramePr>
              <p:cNvPr id="8" name="Table 7">
                <a:extLst>
                  <a:ext uri="{FF2B5EF4-FFF2-40B4-BE49-F238E27FC236}">
                    <a16:creationId xmlns:a16="http://schemas.microsoft.com/office/drawing/2014/main" id="{F6706574-EC92-489B-AB74-4C5563B83DEB}"/>
                  </a:ext>
                </a:extLst>
              </p:cNvPr>
              <p:cNvGraphicFramePr>
                <a:graphicFrameLocks noGrp="1"/>
              </p:cNvGraphicFramePr>
              <p:nvPr>
                <p:extLst>
                  <p:ext uri="{D42A27DB-BD31-4B8C-83A1-F6EECF244321}">
                    <p14:modId xmlns:p14="http://schemas.microsoft.com/office/powerpoint/2010/main" val="3088153129"/>
                  </p:ext>
                </p:extLst>
              </p:nvPr>
            </p:nvGraphicFramePr>
            <p:xfrm>
              <a:off x="6164580" y="1812589"/>
              <a:ext cx="5449196" cy="2616073"/>
            </p:xfrm>
            <a:graphic>
              <a:graphicData uri="http://schemas.openxmlformats.org/drawingml/2006/table">
                <a:tbl>
                  <a:tblPr firstRow="1" bandRow="1">
                    <a:tableStyleId>{5940675A-B579-460E-94D1-54222C63F5DA}</a:tableStyleId>
                  </a:tblPr>
                  <a:tblGrid>
                    <a:gridCol w="1589977">
                      <a:extLst>
                        <a:ext uri="{9D8B030D-6E8A-4147-A177-3AD203B41FA5}">
                          <a16:colId xmlns:a16="http://schemas.microsoft.com/office/drawing/2014/main" val="1668267290"/>
                        </a:ext>
                      </a:extLst>
                    </a:gridCol>
                    <a:gridCol w="964819">
                      <a:extLst>
                        <a:ext uri="{9D8B030D-6E8A-4147-A177-3AD203B41FA5}">
                          <a16:colId xmlns:a16="http://schemas.microsoft.com/office/drawing/2014/main" val="3024309564"/>
                        </a:ext>
                      </a:extLst>
                    </a:gridCol>
                    <a:gridCol w="964800">
                      <a:extLst>
                        <a:ext uri="{9D8B030D-6E8A-4147-A177-3AD203B41FA5}">
                          <a16:colId xmlns:a16="http://schemas.microsoft.com/office/drawing/2014/main" val="2233885269"/>
                        </a:ext>
                      </a:extLst>
                    </a:gridCol>
                    <a:gridCol w="964800">
                      <a:extLst>
                        <a:ext uri="{9D8B030D-6E8A-4147-A177-3AD203B41FA5}">
                          <a16:colId xmlns:a16="http://schemas.microsoft.com/office/drawing/2014/main" val="283942891"/>
                        </a:ext>
                      </a:extLst>
                    </a:gridCol>
                    <a:gridCol w="964800">
                      <a:extLst>
                        <a:ext uri="{9D8B030D-6E8A-4147-A177-3AD203B41FA5}">
                          <a16:colId xmlns:a16="http://schemas.microsoft.com/office/drawing/2014/main" val="2882480912"/>
                        </a:ext>
                      </a:extLst>
                    </a:gridCol>
                  </a:tblGrid>
                  <a:tr h="370840">
                    <a:tc gridSpan="5">
                      <a:txBody>
                        <a:bodyPr/>
                        <a:lstStyle/>
                        <a:p>
                          <a:pPr algn="ctr"/>
                          <a:r>
                            <a:rPr lang="en-GB" b="1" dirty="0"/>
                            <a:t>Pal 13</a:t>
                          </a:r>
                        </a:p>
                      </a:txBody>
                      <a:tcPr/>
                    </a:tc>
                    <a:tc hMerge="1">
                      <a:txBody>
                        <a:bodyPr/>
                        <a:lstStyle/>
                        <a:p>
                          <a:pPr algn="ctr"/>
                          <a:endParaRPr lang="en-GB" b="0" dirty="0"/>
                        </a:p>
                      </a:txBody>
                      <a:tcPr/>
                    </a:tc>
                    <a:tc hMerge="1">
                      <a:txBody>
                        <a:bodyPr/>
                        <a:lstStyle/>
                        <a:p>
                          <a:pPr algn="ctr"/>
                          <a:endParaRPr lang="en-GB" b="0"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b="0" dirty="0"/>
                        </a:p>
                      </a:txBody>
                      <a:tcPr/>
                    </a:tc>
                    <a:tc hMerge="1">
                      <a:txBody>
                        <a:bodyPr/>
                        <a:lstStyle/>
                        <a:p>
                          <a:endParaRPr lang="en-GB" dirty="0"/>
                        </a:p>
                      </a:txBody>
                      <a:tcPr/>
                    </a:tc>
                    <a:extLst>
                      <a:ext uri="{0D108BD9-81ED-4DB2-BD59-A6C34878D82A}">
                        <a16:rowId xmlns:a16="http://schemas.microsoft.com/office/drawing/2014/main" val="2079123601"/>
                      </a:ext>
                    </a:extLst>
                  </a:tr>
                  <a:tr h="391033">
                    <a:tc>
                      <a:txBody>
                        <a:bodyPr/>
                        <a:lstStyle/>
                        <a:p>
                          <a:r>
                            <a:rPr lang="en-GB" dirty="0"/>
                            <a:t>Determination</a:t>
                          </a:r>
                        </a:p>
                      </a:txBody>
                      <a:tcPr/>
                    </a:tc>
                    <a:tc>
                      <a:txBody>
                        <a:bodyPr/>
                        <a:lstStyle/>
                        <a:p>
                          <a:endParaRPr lang="en-US"/>
                        </a:p>
                      </a:txBody>
                      <a:tcPr>
                        <a:blipFill>
                          <a:blip r:embed="rId4"/>
                          <a:stretch>
                            <a:fillRect l="-164780" t="-103125" r="-300000" b="-500000"/>
                          </a:stretch>
                        </a:blipFill>
                      </a:tcPr>
                    </a:tc>
                    <a:tc>
                      <a:txBody>
                        <a:bodyPr/>
                        <a:lstStyle/>
                        <a:p>
                          <a:endParaRPr lang="en-US"/>
                        </a:p>
                      </a:txBody>
                      <a:tcPr>
                        <a:blipFill>
                          <a:blip r:embed="rId4"/>
                          <a:stretch>
                            <a:fillRect l="-266456" t="-103125" r="-201899" b="-500000"/>
                          </a:stretch>
                        </a:blipFill>
                      </a:tcPr>
                    </a:tc>
                    <a:tc>
                      <a:txBody>
                        <a:bodyPr/>
                        <a:lstStyle/>
                        <a:p>
                          <a:endParaRPr lang="en-US"/>
                        </a:p>
                      </a:txBody>
                      <a:tcPr>
                        <a:blipFill>
                          <a:blip r:embed="rId4"/>
                          <a:stretch>
                            <a:fillRect l="-364151" t="-103125" r="-100629" b="-500000"/>
                          </a:stretch>
                        </a:blipFill>
                      </a:tcPr>
                    </a:tc>
                    <a:tc>
                      <a:txBody>
                        <a:bodyPr/>
                        <a:lstStyle/>
                        <a:p>
                          <a:endParaRPr lang="en-US"/>
                        </a:p>
                      </a:txBody>
                      <a:tcPr>
                        <a:blipFill>
                          <a:blip r:embed="rId4"/>
                          <a:stretch>
                            <a:fillRect l="-467089" t="-103125" r="-1266" b="-500000"/>
                          </a:stretch>
                        </a:blipFill>
                      </a:tcPr>
                    </a:tc>
                    <a:extLst>
                      <a:ext uri="{0D108BD9-81ED-4DB2-BD59-A6C34878D82A}">
                        <a16:rowId xmlns:a16="http://schemas.microsoft.com/office/drawing/2014/main" val="4005116444"/>
                      </a:ext>
                    </a:extLst>
                  </a:tr>
                  <a:tr h="370840">
                    <a:tc>
                      <a:txBody>
                        <a:bodyPr/>
                        <a:lstStyle/>
                        <a:p>
                          <a:endParaRPr lang="en-US"/>
                        </a:p>
                      </a:txBody>
                      <a:tcPr>
                        <a:blipFill>
                          <a:blip r:embed="rId4"/>
                          <a:stretch>
                            <a:fillRect l="-383" t="-213115" r="-243678" b="-424590"/>
                          </a:stretch>
                        </a:blipFill>
                      </a:tcPr>
                    </a:tc>
                    <a:tc>
                      <a:txBody>
                        <a:bodyPr/>
                        <a:lstStyle/>
                        <a:p>
                          <a:endParaRPr lang="en-US"/>
                        </a:p>
                      </a:txBody>
                      <a:tcPr>
                        <a:blipFill>
                          <a:blip r:embed="rId4"/>
                          <a:stretch>
                            <a:fillRect l="-164780" t="-213115" r="-300000" b="-424590"/>
                          </a:stretch>
                        </a:blipFill>
                      </a:tcPr>
                    </a:tc>
                    <a:tc>
                      <a:txBody>
                        <a:bodyPr/>
                        <a:lstStyle/>
                        <a:p>
                          <a:endParaRPr lang="en-US"/>
                        </a:p>
                      </a:txBody>
                      <a:tcPr>
                        <a:blipFill>
                          <a:blip r:embed="rId4"/>
                          <a:stretch>
                            <a:fillRect l="-266456" t="-213115" r="-201899" b="-424590"/>
                          </a:stretch>
                        </a:blipFill>
                      </a:tcPr>
                    </a:tc>
                    <a:tc>
                      <a:txBody>
                        <a:bodyPr/>
                        <a:lstStyle/>
                        <a:p>
                          <a:endParaRPr lang="en-US"/>
                        </a:p>
                      </a:txBody>
                      <a:tcPr>
                        <a:blipFill>
                          <a:blip r:embed="rId4"/>
                          <a:stretch>
                            <a:fillRect l="-364151" t="-213115" r="-100629" b="-424590"/>
                          </a:stretch>
                        </a:blipFill>
                      </a:tcPr>
                    </a:tc>
                    <a:tc>
                      <a:txBody>
                        <a:bodyPr/>
                        <a:lstStyle/>
                        <a:p>
                          <a:endParaRPr lang="en-US"/>
                        </a:p>
                      </a:txBody>
                      <a:tcPr>
                        <a:blipFill>
                          <a:blip r:embed="rId4"/>
                          <a:stretch>
                            <a:fillRect l="-467089" t="-213115" r="-1266" b="-424590"/>
                          </a:stretch>
                        </a:blipFill>
                      </a:tcPr>
                    </a:tc>
                    <a:extLst>
                      <a:ext uri="{0D108BD9-81ED-4DB2-BD59-A6C34878D82A}">
                        <a16:rowId xmlns:a16="http://schemas.microsoft.com/office/drawing/2014/main" val="1443743565"/>
                      </a:ext>
                    </a:extLst>
                  </a:tr>
                  <a:tr h="370840">
                    <a:tc>
                      <a:txBody>
                        <a:bodyPr/>
                        <a:lstStyle/>
                        <a:p>
                          <a:endParaRPr lang="en-US"/>
                        </a:p>
                      </a:txBody>
                      <a:tcPr>
                        <a:blipFill>
                          <a:blip r:embed="rId4"/>
                          <a:stretch>
                            <a:fillRect l="-383" t="-313115" r="-243678" b="-324590"/>
                          </a:stretch>
                        </a:blipFill>
                      </a:tcPr>
                    </a:tc>
                    <a:tc>
                      <a:txBody>
                        <a:bodyPr/>
                        <a:lstStyle/>
                        <a:p>
                          <a:endParaRPr lang="en-US"/>
                        </a:p>
                      </a:txBody>
                      <a:tcPr>
                        <a:blipFill>
                          <a:blip r:embed="rId4"/>
                          <a:stretch>
                            <a:fillRect l="-164780" t="-313115" r="-300000" b="-324590"/>
                          </a:stretch>
                        </a:blipFill>
                      </a:tcPr>
                    </a:tc>
                    <a:tc>
                      <a:txBody>
                        <a:bodyPr/>
                        <a:lstStyle/>
                        <a:p>
                          <a:endParaRPr lang="en-US"/>
                        </a:p>
                      </a:txBody>
                      <a:tcPr>
                        <a:blipFill>
                          <a:blip r:embed="rId4"/>
                          <a:stretch>
                            <a:fillRect l="-266456" t="-313115" r="-201899" b="-324590"/>
                          </a:stretch>
                        </a:blipFill>
                      </a:tcPr>
                    </a:tc>
                    <a:tc>
                      <a:txBody>
                        <a:bodyPr/>
                        <a:lstStyle/>
                        <a:p>
                          <a:endParaRPr lang="en-US"/>
                        </a:p>
                      </a:txBody>
                      <a:tcPr>
                        <a:blipFill>
                          <a:blip r:embed="rId4"/>
                          <a:stretch>
                            <a:fillRect l="-364151" t="-313115" r="-100629" b="-324590"/>
                          </a:stretch>
                        </a:blipFill>
                      </a:tcPr>
                    </a:tc>
                    <a:tc>
                      <a:txBody>
                        <a:bodyPr/>
                        <a:lstStyle/>
                        <a:p>
                          <a:endParaRPr lang="en-US"/>
                        </a:p>
                      </a:txBody>
                      <a:tcPr>
                        <a:blipFill>
                          <a:blip r:embed="rId4"/>
                          <a:stretch>
                            <a:fillRect l="-467089" t="-313115" r="-1266" b="-324590"/>
                          </a:stretch>
                        </a:blipFill>
                      </a:tcPr>
                    </a:tc>
                    <a:extLst>
                      <a:ext uri="{0D108BD9-81ED-4DB2-BD59-A6C34878D82A}">
                        <a16:rowId xmlns:a16="http://schemas.microsoft.com/office/drawing/2014/main" val="2579010742"/>
                      </a:ext>
                    </a:extLst>
                  </a:tr>
                  <a:tr h="370840">
                    <a:tc>
                      <a:txBody>
                        <a:bodyPr/>
                        <a:lstStyle/>
                        <a:p>
                          <a:endParaRPr lang="en-US"/>
                        </a:p>
                      </a:txBody>
                      <a:tcPr>
                        <a:blipFill>
                          <a:blip r:embed="rId4"/>
                          <a:stretch>
                            <a:fillRect l="-383" t="-413115" r="-243678" b="-224590"/>
                          </a:stretch>
                        </a:blipFill>
                      </a:tcPr>
                    </a:tc>
                    <a:tc>
                      <a:txBody>
                        <a:bodyPr/>
                        <a:lstStyle/>
                        <a:p>
                          <a:endParaRPr lang="en-US"/>
                        </a:p>
                      </a:txBody>
                      <a:tcPr>
                        <a:blipFill>
                          <a:blip r:embed="rId4"/>
                          <a:stretch>
                            <a:fillRect l="-164780" t="-413115" r="-300000" b="-224590"/>
                          </a:stretch>
                        </a:blipFill>
                      </a:tcPr>
                    </a:tc>
                    <a:tc>
                      <a:txBody>
                        <a:bodyPr/>
                        <a:lstStyle/>
                        <a:p>
                          <a:endParaRPr lang="en-US"/>
                        </a:p>
                      </a:txBody>
                      <a:tcPr>
                        <a:blipFill>
                          <a:blip r:embed="rId4"/>
                          <a:stretch>
                            <a:fillRect l="-266456" t="-413115" r="-201899" b="-224590"/>
                          </a:stretch>
                        </a:blipFill>
                      </a:tcPr>
                    </a:tc>
                    <a:tc>
                      <a:txBody>
                        <a:bodyPr/>
                        <a:lstStyle/>
                        <a:p>
                          <a:endParaRPr lang="en-US"/>
                        </a:p>
                      </a:txBody>
                      <a:tcPr>
                        <a:blipFill>
                          <a:blip r:embed="rId4"/>
                          <a:stretch>
                            <a:fillRect l="-364151" t="-413115" r="-100629" b="-224590"/>
                          </a:stretch>
                        </a:blipFill>
                      </a:tcPr>
                    </a:tc>
                    <a:tc>
                      <a:txBody>
                        <a:bodyPr/>
                        <a:lstStyle/>
                        <a:p>
                          <a:endParaRPr lang="en-US"/>
                        </a:p>
                      </a:txBody>
                      <a:tcPr>
                        <a:blipFill>
                          <a:blip r:embed="rId4"/>
                          <a:stretch>
                            <a:fillRect l="-467089" t="-413115" r="-1266" b="-224590"/>
                          </a:stretch>
                        </a:blipFill>
                      </a:tcPr>
                    </a:tc>
                    <a:extLst>
                      <a:ext uri="{0D108BD9-81ED-4DB2-BD59-A6C34878D82A}">
                        <a16:rowId xmlns:a16="http://schemas.microsoft.com/office/drawing/2014/main" val="1934484452"/>
                      </a:ext>
                    </a:extLst>
                  </a:tr>
                  <a:tr h="370840">
                    <a:tc>
                      <a:txBody>
                        <a:bodyPr/>
                        <a:lstStyle/>
                        <a:p>
                          <a:endParaRPr lang="en-US"/>
                        </a:p>
                      </a:txBody>
                      <a:tcPr>
                        <a:blipFill>
                          <a:blip r:embed="rId4"/>
                          <a:stretch>
                            <a:fillRect l="-383" t="-513115" r="-243678" b="-124590"/>
                          </a:stretch>
                        </a:blipFill>
                      </a:tcPr>
                    </a:tc>
                    <a:tc>
                      <a:txBody>
                        <a:bodyPr/>
                        <a:lstStyle/>
                        <a:p>
                          <a:endParaRPr lang="en-US"/>
                        </a:p>
                      </a:txBody>
                      <a:tcPr>
                        <a:blipFill>
                          <a:blip r:embed="rId4"/>
                          <a:stretch>
                            <a:fillRect l="-164780" t="-513115" r="-300000" b="-124590"/>
                          </a:stretch>
                        </a:blipFill>
                      </a:tcPr>
                    </a:tc>
                    <a:tc>
                      <a:txBody>
                        <a:bodyPr/>
                        <a:lstStyle/>
                        <a:p>
                          <a:pPr algn="ctr"/>
                          <a:r>
                            <a:rPr lang="en-GB" dirty="0"/>
                            <a:t>-</a:t>
                          </a:r>
                        </a:p>
                      </a:txBody>
                      <a:tcPr>
                        <a:solidFill>
                          <a:srgbClr val="00B0F0"/>
                        </a:solidFill>
                      </a:tcPr>
                    </a:tc>
                    <a:tc>
                      <a:txBody>
                        <a:bodyPr/>
                        <a:lstStyle/>
                        <a:p>
                          <a:pPr algn="ctr"/>
                          <a:r>
                            <a:rPr lang="en-GB" dirty="0"/>
                            <a:t>-</a:t>
                          </a:r>
                        </a:p>
                      </a:txBody>
                      <a:tcPr>
                        <a:solidFill>
                          <a:srgbClr val="00B0F0"/>
                        </a:solidFill>
                      </a:tcPr>
                    </a:tc>
                    <a:tc>
                      <a:txBody>
                        <a:bodyPr/>
                        <a:lstStyle/>
                        <a:p>
                          <a:endParaRPr lang="en-US"/>
                        </a:p>
                      </a:txBody>
                      <a:tcPr>
                        <a:blipFill>
                          <a:blip r:embed="rId4"/>
                          <a:stretch>
                            <a:fillRect l="-467089" t="-513115" r="-1266" b="-124590"/>
                          </a:stretch>
                        </a:blipFill>
                      </a:tcPr>
                    </a:tc>
                    <a:extLst>
                      <a:ext uri="{0D108BD9-81ED-4DB2-BD59-A6C34878D82A}">
                        <a16:rowId xmlns:a16="http://schemas.microsoft.com/office/drawing/2014/main" val="2507215164"/>
                      </a:ext>
                    </a:extLst>
                  </a:tr>
                  <a:tr h="370840">
                    <a:tc>
                      <a:txBody>
                        <a:bodyPr/>
                        <a:lstStyle/>
                        <a:p>
                          <a:endParaRPr lang="en-US"/>
                        </a:p>
                      </a:txBody>
                      <a:tcPr>
                        <a:blipFill>
                          <a:blip r:embed="rId4"/>
                          <a:stretch>
                            <a:fillRect l="-383" t="-613115" r="-243678" b="-24590"/>
                          </a:stretch>
                        </a:blipFill>
                      </a:tcPr>
                    </a:tc>
                    <a:tc>
                      <a:txBody>
                        <a:bodyPr/>
                        <a:lstStyle/>
                        <a:p>
                          <a:endParaRPr lang="en-US"/>
                        </a:p>
                      </a:txBody>
                      <a:tcPr>
                        <a:blipFill>
                          <a:blip r:embed="rId4"/>
                          <a:stretch>
                            <a:fillRect l="-164780" t="-613115" r="-300000" b="-24590"/>
                          </a:stretch>
                        </a:blipFill>
                      </a:tcPr>
                    </a:tc>
                    <a:tc>
                      <a:txBody>
                        <a:bodyPr/>
                        <a:lstStyle/>
                        <a:p>
                          <a:pPr algn="ctr"/>
                          <a:r>
                            <a:rPr lang="en-GB" dirty="0"/>
                            <a:t>-</a:t>
                          </a:r>
                        </a:p>
                      </a:txBody>
                      <a:tcPr>
                        <a:solidFill>
                          <a:srgbClr val="00B0F0"/>
                        </a:solidFill>
                      </a:tcPr>
                    </a:tc>
                    <a:tc>
                      <a:txBody>
                        <a:bodyPr/>
                        <a:lstStyle/>
                        <a:p>
                          <a:pPr algn="ctr"/>
                          <a:r>
                            <a:rPr lang="en-GB" dirty="0"/>
                            <a:t>-</a:t>
                          </a:r>
                        </a:p>
                      </a:txBody>
                      <a:tcPr>
                        <a:solidFill>
                          <a:srgbClr val="00B0F0"/>
                        </a:solidFill>
                      </a:tcPr>
                    </a:tc>
                    <a:tc>
                      <a:txBody>
                        <a:bodyPr/>
                        <a:lstStyle/>
                        <a:p>
                          <a:endParaRPr lang="en-US"/>
                        </a:p>
                      </a:txBody>
                      <a:tcPr>
                        <a:blipFill>
                          <a:blip r:embed="rId4"/>
                          <a:stretch>
                            <a:fillRect l="-467089" t="-613115" r="-1266" b="-24590"/>
                          </a:stretch>
                        </a:blipFill>
                      </a:tcPr>
                    </a:tc>
                    <a:extLst>
                      <a:ext uri="{0D108BD9-81ED-4DB2-BD59-A6C34878D82A}">
                        <a16:rowId xmlns:a16="http://schemas.microsoft.com/office/drawing/2014/main" val="2565645335"/>
                      </a:ext>
                    </a:extLst>
                  </a:tr>
                </a:tbl>
              </a:graphicData>
            </a:graphic>
          </p:graphicFrame>
        </mc:Fallback>
      </mc:AlternateContent>
      <p:sp>
        <p:nvSpPr>
          <p:cNvPr id="11" name="TextBox 10">
            <a:extLst>
              <a:ext uri="{FF2B5EF4-FFF2-40B4-BE49-F238E27FC236}">
                <a16:creationId xmlns:a16="http://schemas.microsoft.com/office/drawing/2014/main" id="{3A9C83F9-0BA9-41C6-98D6-B25609BF8DFF}"/>
              </a:ext>
            </a:extLst>
          </p:cNvPr>
          <p:cNvSpPr txBox="1"/>
          <p:nvPr/>
        </p:nvSpPr>
        <p:spPr>
          <a:xfrm>
            <a:off x="925068" y="4456549"/>
            <a:ext cx="2761117" cy="646331"/>
          </a:xfrm>
          <a:prstGeom prst="rect">
            <a:avLst/>
          </a:prstGeom>
          <a:noFill/>
        </p:spPr>
        <p:txBody>
          <a:bodyPr wrap="square" rtlCol="0">
            <a:spAutoFit/>
          </a:bodyPr>
          <a:lstStyle/>
          <a:p>
            <a:r>
              <a:rPr lang="en-GB" dirty="0"/>
              <a:t>Key:</a:t>
            </a:r>
          </a:p>
          <a:p>
            <a:endParaRPr lang="en-GB" dirty="0"/>
          </a:p>
        </p:txBody>
      </p:sp>
      <p:pic>
        <p:nvPicPr>
          <p:cNvPr id="13" name="Graphic 12" descr="Stop with solid fill">
            <a:extLst>
              <a:ext uri="{FF2B5EF4-FFF2-40B4-BE49-F238E27FC236}">
                <a16:creationId xmlns:a16="http://schemas.microsoft.com/office/drawing/2014/main" id="{7A680541-1642-48AC-B280-E72C9D6EDE8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1219" y="5130768"/>
            <a:ext cx="272121" cy="272121"/>
          </a:xfrm>
          <a:prstGeom prst="rect">
            <a:avLst/>
          </a:prstGeom>
        </p:spPr>
      </p:pic>
      <p:pic>
        <p:nvPicPr>
          <p:cNvPr id="14" name="Graphic 13" descr="Stop with solid fill">
            <a:extLst>
              <a:ext uri="{FF2B5EF4-FFF2-40B4-BE49-F238E27FC236}">
                <a16:creationId xmlns:a16="http://schemas.microsoft.com/office/drawing/2014/main" id="{CF16932B-8008-4F9C-AD42-FC7E6D133E8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1219" y="5453595"/>
            <a:ext cx="272121" cy="272121"/>
          </a:xfrm>
          <a:prstGeom prst="rect">
            <a:avLst/>
          </a:prstGeom>
        </p:spPr>
      </p:pic>
      <p:sp>
        <p:nvSpPr>
          <p:cNvPr id="15" name="TextBox 14">
            <a:extLst>
              <a:ext uri="{FF2B5EF4-FFF2-40B4-BE49-F238E27FC236}">
                <a16:creationId xmlns:a16="http://schemas.microsoft.com/office/drawing/2014/main" id="{83513F09-98B2-4862-9D2C-54874963C671}"/>
              </a:ext>
            </a:extLst>
          </p:cNvPr>
          <p:cNvSpPr txBox="1"/>
          <p:nvPr/>
        </p:nvSpPr>
        <p:spPr>
          <a:xfrm>
            <a:off x="1333849" y="5079723"/>
            <a:ext cx="3246539" cy="369332"/>
          </a:xfrm>
          <a:prstGeom prst="rect">
            <a:avLst/>
          </a:prstGeom>
          <a:noFill/>
        </p:spPr>
        <p:txBody>
          <a:bodyPr wrap="square" rtlCol="0">
            <a:spAutoFit/>
          </a:bodyPr>
          <a:lstStyle/>
          <a:p>
            <a:r>
              <a:rPr lang="en-GB" dirty="0"/>
              <a:t>Consistent literature result</a:t>
            </a:r>
          </a:p>
        </p:txBody>
      </p:sp>
      <p:sp>
        <p:nvSpPr>
          <p:cNvPr id="16" name="TextBox 15">
            <a:extLst>
              <a:ext uri="{FF2B5EF4-FFF2-40B4-BE49-F238E27FC236}">
                <a16:creationId xmlns:a16="http://schemas.microsoft.com/office/drawing/2014/main" id="{90502248-55C0-4E1D-AF09-3D2FDF4D9693}"/>
              </a:ext>
            </a:extLst>
          </p:cNvPr>
          <p:cNvSpPr txBox="1"/>
          <p:nvPr/>
        </p:nvSpPr>
        <p:spPr>
          <a:xfrm>
            <a:off x="1333849" y="5422993"/>
            <a:ext cx="3246539" cy="369332"/>
          </a:xfrm>
          <a:prstGeom prst="rect">
            <a:avLst/>
          </a:prstGeom>
          <a:noFill/>
        </p:spPr>
        <p:txBody>
          <a:bodyPr wrap="square" rtlCol="0">
            <a:spAutoFit/>
          </a:bodyPr>
          <a:lstStyle/>
          <a:p>
            <a:r>
              <a:rPr lang="en-GB" dirty="0"/>
              <a:t>Inconsistent literature result</a:t>
            </a:r>
          </a:p>
        </p:txBody>
      </p:sp>
      <p:pic>
        <p:nvPicPr>
          <p:cNvPr id="17" name="Graphic 16" descr="Stop with solid fill">
            <a:extLst>
              <a:ext uri="{FF2B5EF4-FFF2-40B4-BE49-F238E27FC236}">
                <a16:creationId xmlns:a16="http://schemas.microsoft.com/office/drawing/2014/main" id="{8E76D8F3-423C-4848-B09F-FDFA3A5CC51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219" y="4789767"/>
            <a:ext cx="272121" cy="272121"/>
          </a:xfrm>
          <a:prstGeom prst="rect">
            <a:avLst/>
          </a:prstGeom>
        </p:spPr>
      </p:pic>
      <p:sp>
        <p:nvSpPr>
          <p:cNvPr id="18" name="TextBox 17">
            <a:extLst>
              <a:ext uri="{FF2B5EF4-FFF2-40B4-BE49-F238E27FC236}">
                <a16:creationId xmlns:a16="http://schemas.microsoft.com/office/drawing/2014/main" id="{D711F94C-7EF1-48F3-AB1B-376654021499}"/>
              </a:ext>
            </a:extLst>
          </p:cNvPr>
          <p:cNvSpPr txBox="1"/>
          <p:nvPr/>
        </p:nvSpPr>
        <p:spPr>
          <a:xfrm>
            <a:off x="1333849" y="4736453"/>
            <a:ext cx="3246539" cy="369332"/>
          </a:xfrm>
          <a:prstGeom prst="rect">
            <a:avLst/>
          </a:prstGeom>
          <a:noFill/>
        </p:spPr>
        <p:txBody>
          <a:bodyPr wrap="square" rtlCol="0">
            <a:spAutoFit/>
          </a:bodyPr>
          <a:lstStyle/>
          <a:p>
            <a:r>
              <a:rPr lang="en-GB" dirty="0"/>
              <a:t>Result obtained in this project</a:t>
            </a:r>
          </a:p>
        </p:txBody>
      </p:sp>
    </p:spTree>
    <p:extLst>
      <p:ext uri="{BB962C8B-B14F-4D97-AF65-F5344CB8AC3E}">
        <p14:creationId xmlns:p14="http://schemas.microsoft.com/office/powerpoint/2010/main" val="30793428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71AEE5-DD2C-44A0-84A5-AB83627FCF77}"/>
              </a:ext>
            </a:extLst>
          </p:cNvPr>
          <p:cNvSpPr>
            <a:spLocks noGrp="1"/>
          </p:cNvSpPr>
          <p:nvPr>
            <p:ph type="title"/>
          </p:nvPr>
        </p:nvSpPr>
        <p:spPr/>
        <p:txBody>
          <a:bodyPr/>
          <a:lstStyle/>
          <a:p>
            <a:r>
              <a:rPr lang="en-GB" dirty="0">
                <a:solidFill>
                  <a:schemeClr val="tx1"/>
                </a:solidFill>
              </a:rPr>
              <a:t>Distance measurement uncertainties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48F114-7872-4150-9E2A-DF5DBB565C8A}"/>
                  </a:ext>
                </a:extLst>
              </p:cNvPr>
              <p:cNvSpPr>
                <a:spLocks noGrp="1"/>
              </p:cNvSpPr>
              <p:nvPr>
                <p:ph idx="1"/>
              </p:nvPr>
            </p:nvSpPr>
            <p:spPr/>
            <p:txBody>
              <a:bodyPr/>
              <a:lstStyle/>
              <a:p>
                <a:pPr marL="0" indent="0">
                  <a:buClrTx/>
                  <a:buNone/>
                </a:pPr>
                <a:r>
                  <a:rPr lang="en-GB" u="sng" dirty="0">
                    <a:solidFill>
                      <a:schemeClr val="tx1"/>
                    </a:solidFill>
                  </a:rPr>
                  <a:t>Random sources of uncertainty: (</a:t>
                </a:r>
                <a14:m>
                  <m:oMath xmlns:m="http://schemas.openxmlformats.org/officeDocument/2006/math">
                    <m:r>
                      <a:rPr lang="en-GB" i="1" u="sng" smtClean="0">
                        <a:solidFill>
                          <a:schemeClr val="tx1"/>
                        </a:solidFill>
                        <a:latin typeface="Cambria Math" panose="02040503050406030204" pitchFamily="18" charset="0"/>
                        <a:ea typeface="Cambria Math" panose="02040503050406030204" pitchFamily="18" charset="0"/>
                      </a:rPr>
                      <m:t>~ </m:t>
                    </m:r>
                  </m:oMath>
                </a14:m>
                <a:r>
                  <a:rPr lang="en-GB" u="sng" dirty="0">
                    <a:solidFill>
                      <a:schemeClr val="tx1"/>
                    </a:solidFill>
                  </a:rPr>
                  <a:t>25% of overall uncertainty)</a:t>
                </a:r>
              </a:p>
              <a:p>
                <a:pPr>
                  <a:buClrTx/>
                  <a:buFont typeface="Arial" panose="020B0604020202020204" pitchFamily="34" charset="0"/>
                  <a:buChar char="•"/>
                </a:pPr>
                <a:r>
                  <a:rPr lang="en-GB" dirty="0">
                    <a:solidFill>
                      <a:schemeClr val="tx1"/>
                    </a:solidFill>
                  </a:rPr>
                  <a:t>Least-squares fitting of the </a:t>
                </a:r>
                <a:r>
                  <a:rPr lang="en-GB" i="1" dirty="0">
                    <a:solidFill>
                      <a:schemeClr val="tx1"/>
                    </a:solidFill>
                  </a:rPr>
                  <a:t>y</a:t>
                </a:r>
                <a:r>
                  <a:rPr lang="en-GB" dirty="0">
                    <a:solidFill>
                      <a:schemeClr val="tx1"/>
                    </a:solidFill>
                  </a:rPr>
                  <a:t>-intercept of the PL fit</a:t>
                </a:r>
              </a:p>
              <a:p>
                <a:pPr>
                  <a:buClrTx/>
                  <a:buFont typeface="Arial" panose="020B0604020202020204" pitchFamily="34" charset="0"/>
                  <a:buChar char="•"/>
                </a:pPr>
                <a:r>
                  <a:rPr lang="en-GB" dirty="0">
                    <a:solidFill>
                      <a:schemeClr val="tx1"/>
                    </a:solidFill>
                  </a:rPr>
                  <a:t>Uncertainty in the </a:t>
                </a:r>
                <a:r>
                  <a:rPr lang="en-GB" i="1" dirty="0">
                    <a:solidFill>
                      <a:schemeClr val="tx1"/>
                    </a:solidFill>
                  </a:rPr>
                  <a:t>y-</a:t>
                </a:r>
                <a:r>
                  <a:rPr lang="en-GB" dirty="0">
                    <a:solidFill>
                      <a:schemeClr val="tx1"/>
                    </a:solidFill>
                  </a:rPr>
                  <a:t>intercept of the calibrated PL relation</a:t>
                </a:r>
              </a:p>
              <a:p>
                <a:pPr>
                  <a:buClrTx/>
                  <a:buFont typeface="Arial" panose="020B0604020202020204" pitchFamily="34" charset="0"/>
                  <a:buChar char="•"/>
                </a:pPr>
                <a:r>
                  <a:rPr lang="en-GB" dirty="0">
                    <a:solidFill>
                      <a:schemeClr val="tx1"/>
                    </a:solidFill>
                  </a:rPr>
                  <a:t>Ultimately based on the apparent magnitudes - photometric uncertainties absorbed into this</a:t>
                </a:r>
              </a:p>
              <a:p>
                <a:pPr>
                  <a:buClrTx/>
                  <a:buFont typeface="Arial" panose="020B0604020202020204" pitchFamily="34" charset="0"/>
                  <a:buChar char="•"/>
                </a:pPr>
                <a:endParaRPr lang="en-GB" dirty="0">
                  <a:solidFill>
                    <a:schemeClr val="tx1"/>
                  </a:solidFill>
                </a:endParaRPr>
              </a:p>
              <a:p>
                <a:pPr marL="0" indent="0">
                  <a:buClrTx/>
                  <a:buNone/>
                </a:pPr>
                <a:r>
                  <a:rPr lang="en-GB" u="sng" dirty="0">
                    <a:solidFill>
                      <a:schemeClr val="tx1"/>
                    </a:solidFill>
                  </a:rPr>
                  <a:t>Systematic sources of uncertainty: (</a:t>
                </a:r>
                <a14:m>
                  <m:oMath xmlns:m="http://schemas.openxmlformats.org/officeDocument/2006/math">
                    <m:r>
                      <a:rPr lang="en-GB" i="1" u="sng" smtClean="0">
                        <a:solidFill>
                          <a:schemeClr val="tx1"/>
                        </a:solidFill>
                        <a:latin typeface="Cambria Math" panose="02040503050406030204" pitchFamily="18" charset="0"/>
                        <a:ea typeface="Cambria Math" panose="02040503050406030204" pitchFamily="18" charset="0"/>
                      </a:rPr>
                      <m:t>~ </m:t>
                    </m:r>
                  </m:oMath>
                </a14:m>
                <a:r>
                  <a:rPr lang="en-GB" u="sng" dirty="0">
                    <a:solidFill>
                      <a:schemeClr val="tx1"/>
                    </a:solidFill>
                  </a:rPr>
                  <a:t>75% of overall uncertainty)</a:t>
                </a:r>
              </a:p>
              <a:p>
                <a:pPr>
                  <a:buClrTx/>
                  <a:buFont typeface="Arial" panose="020B0604020202020204" pitchFamily="34" charset="0"/>
                  <a:buChar char="•"/>
                </a:pPr>
                <a:r>
                  <a:rPr lang="en-GB" dirty="0">
                    <a:solidFill>
                      <a:schemeClr val="tx1"/>
                    </a:solidFill>
                  </a:rPr>
                  <a:t>The uncertainty in the gradient of the calibrated PL relation</a:t>
                </a:r>
              </a:p>
              <a:p>
                <a:pPr>
                  <a:buClrTx/>
                  <a:buFont typeface="Arial" panose="020B0604020202020204" pitchFamily="34" charset="0"/>
                  <a:buChar char="•"/>
                </a:pPr>
                <a:r>
                  <a:rPr lang="en-GB" dirty="0">
                    <a:solidFill>
                      <a:schemeClr val="tx1"/>
                    </a:solidFill>
                  </a:rPr>
                  <a:t>Also the uncertainty in the </a:t>
                </a:r>
                <a:r>
                  <a:rPr lang="en-GB" i="1" dirty="0">
                    <a:solidFill>
                      <a:schemeClr val="tx1"/>
                    </a:solidFill>
                  </a:rPr>
                  <a:t>y-</a:t>
                </a:r>
                <a:r>
                  <a:rPr lang="en-GB" dirty="0">
                    <a:solidFill>
                      <a:schemeClr val="tx1"/>
                    </a:solidFill>
                  </a:rPr>
                  <a:t>intercept of the calibrated PL relation</a:t>
                </a:r>
              </a:p>
              <a:p>
                <a:pPr marL="0" indent="0">
                  <a:buClrTx/>
                  <a:buNone/>
                </a:pPr>
                <a:endParaRPr lang="en-GB" dirty="0">
                  <a:solidFill>
                    <a:schemeClr val="tx1"/>
                  </a:solidFill>
                </a:endParaRPr>
              </a:p>
            </p:txBody>
          </p:sp>
        </mc:Choice>
        <mc:Fallback xmlns="">
          <p:sp>
            <p:nvSpPr>
              <p:cNvPr id="3" name="Content Placeholder 2">
                <a:extLst>
                  <a:ext uri="{FF2B5EF4-FFF2-40B4-BE49-F238E27FC236}">
                    <a16:creationId xmlns:a16="http://schemas.microsoft.com/office/drawing/2014/main" id="{1948F114-7872-4150-9E2A-DF5DBB565C8A}"/>
                  </a:ext>
                </a:extLst>
              </p:cNvPr>
              <p:cNvSpPr>
                <a:spLocks noGrp="1" noRot="1" noChangeAspect="1" noMove="1" noResize="1" noEditPoints="1" noAdjustHandles="1" noChangeArrowheads="1" noChangeShapeType="1" noTextEdit="1"/>
              </p:cNvSpPr>
              <p:nvPr>
                <p:ph idx="1"/>
              </p:nvPr>
            </p:nvSpPr>
            <p:spPr>
              <a:blipFill>
                <a:blip r:embed="rId3"/>
                <a:stretch>
                  <a:fillRect l="-1515" t="-1667"/>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9E261B21-547F-4C25-A8D5-8DCDCFD47BAE}"/>
              </a:ext>
            </a:extLst>
          </p:cNvPr>
          <p:cNvSpPr>
            <a:spLocks noGrp="1"/>
          </p:cNvSpPr>
          <p:nvPr>
            <p:ph type="sldNum" sz="quarter" idx="12"/>
          </p:nvPr>
        </p:nvSpPr>
        <p:spPr/>
        <p:txBody>
          <a:bodyPr/>
          <a:lstStyle/>
          <a:p>
            <a:fld id="{63F9D384-533B-4C4E-B660-F861AA07D173}" type="slidenum">
              <a:rPr lang="en-US" smtClean="0"/>
              <a:pPr/>
              <a:t>23</a:t>
            </a:fld>
            <a:endParaRPr lang="en-US" dirty="0">
              <a:latin typeface="+mn-lt"/>
            </a:endParaRPr>
          </a:p>
        </p:txBody>
      </p:sp>
      <p:sp>
        <p:nvSpPr>
          <p:cNvPr id="5" name="Footer Placeholder 4">
            <a:extLst>
              <a:ext uri="{FF2B5EF4-FFF2-40B4-BE49-F238E27FC236}">
                <a16:creationId xmlns:a16="http://schemas.microsoft.com/office/drawing/2014/main" id="{1C727CAF-4246-4DC9-BCA9-111FFD95B5D7}"/>
              </a:ext>
            </a:extLst>
          </p:cNvPr>
          <p:cNvSpPr>
            <a:spLocks noGrp="1"/>
          </p:cNvSpPr>
          <p:nvPr>
            <p:ph type="ftr" sz="quarter" idx="11"/>
          </p:nvPr>
        </p:nvSpPr>
        <p:spPr/>
        <p:txBody>
          <a:bodyPr/>
          <a:lstStyle/>
          <a:p>
            <a:r>
              <a:rPr lang="en-US"/>
              <a:t>DISCUSSION AND ANALYSIS</a:t>
            </a:r>
            <a:endParaRPr lang="en-US" dirty="0">
              <a:latin typeface="+mn-lt"/>
            </a:endParaRPr>
          </a:p>
        </p:txBody>
      </p:sp>
    </p:spTree>
    <p:extLst>
      <p:ext uri="{BB962C8B-B14F-4D97-AF65-F5344CB8AC3E}">
        <p14:creationId xmlns:p14="http://schemas.microsoft.com/office/powerpoint/2010/main" val="16798563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EC993-4F4F-4683-A103-500FB7438F1D}"/>
              </a:ext>
            </a:extLst>
          </p:cNvPr>
          <p:cNvSpPr>
            <a:spLocks noGrp="1"/>
          </p:cNvSpPr>
          <p:nvPr>
            <p:ph type="title"/>
          </p:nvPr>
        </p:nvSpPr>
        <p:spPr/>
        <p:txBody>
          <a:bodyPr/>
          <a:lstStyle/>
          <a:p>
            <a:r>
              <a:rPr lang="en-GB" dirty="0">
                <a:solidFill>
                  <a:schemeClr val="tx1"/>
                </a:solidFill>
              </a:rPr>
              <a:t>Analysis of the distances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1BBDFC0-2931-4DA0-B256-E1A0A8352CB4}"/>
                  </a:ext>
                </a:extLst>
              </p:cNvPr>
              <p:cNvSpPr>
                <a:spLocks noGrp="1"/>
              </p:cNvSpPr>
              <p:nvPr>
                <p:ph idx="1"/>
              </p:nvPr>
            </p:nvSpPr>
            <p:spPr>
              <a:xfrm>
                <a:off x="1097280" y="1845733"/>
                <a:ext cx="10058400" cy="4164817"/>
              </a:xfrm>
            </p:spPr>
            <p:txBody>
              <a:bodyPr>
                <a:normAutofit/>
              </a:bodyPr>
              <a:lstStyle/>
              <a:p>
                <a:pPr>
                  <a:buClrTx/>
                  <a:buFont typeface="Arial" panose="020B0604020202020204" pitchFamily="34" charset="0"/>
                  <a:buChar char="•"/>
                </a:pPr>
                <a:r>
                  <a:rPr lang="en-GB" dirty="0">
                    <a:solidFill>
                      <a:schemeClr val="tx1"/>
                    </a:solidFill>
                  </a:rPr>
                  <a:t>Total uncertainty in average distances: Pal 5 and Pal 13 both </a:t>
                </a:r>
                <a14:m>
                  <m:oMath xmlns:m="http://schemas.openxmlformats.org/officeDocument/2006/math">
                    <m:r>
                      <a:rPr lang="en-GB" i="1" smtClean="0">
                        <a:solidFill>
                          <a:schemeClr val="tx1"/>
                        </a:solidFill>
                        <a:latin typeface="Cambria Math" panose="02040503050406030204" pitchFamily="18" charset="0"/>
                        <a:ea typeface="Cambria Math" panose="02040503050406030204" pitchFamily="18" charset="0"/>
                      </a:rPr>
                      <m:t>~</m:t>
                    </m:r>
                  </m:oMath>
                </a14:m>
                <a:r>
                  <a:rPr lang="en-GB" dirty="0">
                    <a:solidFill>
                      <a:schemeClr val="tx1"/>
                    </a:solidFill>
                  </a:rPr>
                  <a:t> 10%</a:t>
                </a:r>
              </a:p>
              <a:p>
                <a:pPr>
                  <a:buClrTx/>
                  <a:buFont typeface="Arial" panose="020B0604020202020204" pitchFamily="34" charset="0"/>
                  <a:buChar char="•"/>
                </a:pPr>
                <a:r>
                  <a:rPr lang="en-GB" dirty="0">
                    <a:solidFill>
                      <a:schemeClr val="tx1"/>
                    </a:solidFill>
                  </a:rPr>
                  <a:t>Higher than the anticipated 2% for the SMHASH program</a:t>
                </a:r>
              </a:p>
              <a:p>
                <a:pPr marL="0" indent="0">
                  <a:buClrTx/>
                  <a:buNone/>
                </a:pPr>
                <a:r>
                  <a:rPr lang="en-GB" u="sng" dirty="0">
                    <a:solidFill>
                      <a:schemeClr val="tx1"/>
                    </a:solidFill>
                  </a:rPr>
                  <a:t>Why is this?</a:t>
                </a:r>
              </a:p>
              <a:p>
                <a:pPr>
                  <a:buClrTx/>
                  <a:buFont typeface="Arial" panose="020B0604020202020204" pitchFamily="34" charset="0"/>
                  <a:buChar char="•"/>
                </a:pPr>
                <a:r>
                  <a:rPr lang="en-GB" dirty="0">
                    <a:solidFill>
                      <a:schemeClr val="tx1"/>
                    </a:solidFill>
                  </a:rPr>
                  <a:t>Bulk of the uncertainty is in the gradients for the calibrated PL relations:</a:t>
                </a:r>
              </a:p>
              <a:p>
                <a:pPr lvl="1">
                  <a:buClrTx/>
                  <a:buFont typeface="Arial" panose="020B0604020202020204" pitchFamily="34" charset="0"/>
                  <a:buChar char="•"/>
                </a:pPr>
                <a:r>
                  <a:rPr lang="en-GB" dirty="0">
                    <a:solidFill>
                      <a:schemeClr val="tx1"/>
                    </a:solidFill>
                  </a:rPr>
                  <a:t>14% of gradient value for both IRAC channels</a:t>
                </a:r>
              </a:p>
              <a:p>
                <a:pPr lvl="1">
                  <a:buClrTx/>
                  <a:buFont typeface="Arial" panose="020B0604020202020204" pitchFamily="34" charset="0"/>
                  <a:buChar char="•"/>
                </a:pPr>
                <a:r>
                  <a:rPr lang="en-GB" dirty="0">
                    <a:solidFill>
                      <a:schemeClr val="tx1"/>
                    </a:solidFill>
                  </a:rPr>
                  <a:t>Based on parallax values from </a:t>
                </a:r>
                <a:r>
                  <a:rPr lang="en-GB" i="1" dirty="0">
                    <a:solidFill>
                      <a:schemeClr val="tx1"/>
                    </a:solidFill>
                  </a:rPr>
                  <a:t>Gaia</a:t>
                </a:r>
              </a:p>
              <a:p>
                <a:pPr marL="0" indent="0">
                  <a:buClrTx/>
                  <a:buNone/>
                </a:pPr>
                <a:r>
                  <a:rPr lang="en-GB" u="sng" dirty="0">
                    <a:solidFill>
                      <a:schemeClr val="tx1"/>
                    </a:solidFill>
                  </a:rPr>
                  <a:t>Any other improvements?</a:t>
                </a:r>
              </a:p>
              <a:p>
                <a:pPr>
                  <a:buClrTx/>
                  <a:buFont typeface="Arial" panose="020B0604020202020204" pitchFamily="34" charset="0"/>
                  <a:buChar char="•"/>
                </a:pPr>
                <a:r>
                  <a:rPr lang="en-GB" dirty="0">
                    <a:solidFill>
                      <a:schemeClr val="tx1"/>
                    </a:solidFill>
                  </a:rPr>
                  <a:t>Consider the metallicity of RRLs in the clusters by using a PLZ relation</a:t>
                </a:r>
              </a:p>
              <a:p>
                <a:pPr>
                  <a:buClrTx/>
                  <a:buFont typeface="Arial" panose="020B0604020202020204" pitchFamily="34" charset="0"/>
                  <a:buChar char="•"/>
                </a:pPr>
                <a:r>
                  <a:rPr lang="en-GB" dirty="0">
                    <a:solidFill>
                      <a:schemeClr val="tx1"/>
                    </a:solidFill>
                  </a:rPr>
                  <a:t>Small sample sizes in Pal 5 and Pal 13 – include RRLs in their tidal streams?</a:t>
                </a:r>
              </a:p>
            </p:txBody>
          </p:sp>
        </mc:Choice>
        <mc:Fallback xmlns="">
          <p:sp>
            <p:nvSpPr>
              <p:cNvPr id="3" name="Content Placeholder 2">
                <a:extLst>
                  <a:ext uri="{FF2B5EF4-FFF2-40B4-BE49-F238E27FC236}">
                    <a16:creationId xmlns:a16="http://schemas.microsoft.com/office/drawing/2014/main" id="{C1BBDFC0-2931-4DA0-B256-E1A0A8352CB4}"/>
                  </a:ext>
                </a:extLst>
              </p:cNvPr>
              <p:cNvSpPr>
                <a:spLocks noGrp="1" noRot="1" noChangeAspect="1" noMove="1" noResize="1" noEditPoints="1" noAdjustHandles="1" noChangeArrowheads="1" noChangeShapeType="1" noTextEdit="1"/>
              </p:cNvSpPr>
              <p:nvPr>
                <p:ph idx="1"/>
              </p:nvPr>
            </p:nvSpPr>
            <p:spPr>
              <a:xfrm>
                <a:off x="1097280" y="1845733"/>
                <a:ext cx="10058400" cy="4164817"/>
              </a:xfrm>
              <a:blipFill>
                <a:blip r:embed="rId3"/>
                <a:stretch>
                  <a:fillRect l="-1515" t="-1611"/>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277A8BCD-7634-49E0-B246-BC9078EF1446}"/>
              </a:ext>
            </a:extLst>
          </p:cNvPr>
          <p:cNvSpPr>
            <a:spLocks noGrp="1"/>
          </p:cNvSpPr>
          <p:nvPr>
            <p:ph type="sldNum" sz="quarter" idx="12"/>
          </p:nvPr>
        </p:nvSpPr>
        <p:spPr/>
        <p:txBody>
          <a:bodyPr/>
          <a:lstStyle/>
          <a:p>
            <a:fld id="{63F9D384-533B-4C4E-B660-F861AA07D173}" type="slidenum">
              <a:rPr lang="en-US" smtClean="0"/>
              <a:pPr/>
              <a:t>24</a:t>
            </a:fld>
            <a:endParaRPr lang="en-US" dirty="0">
              <a:latin typeface="+mn-lt"/>
            </a:endParaRPr>
          </a:p>
        </p:txBody>
      </p:sp>
      <p:sp>
        <p:nvSpPr>
          <p:cNvPr id="5" name="Footer Placeholder 4">
            <a:extLst>
              <a:ext uri="{FF2B5EF4-FFF2-40B4-BE49-F238E27FC236}">
                <a16:creationId xmlns:a16="http://schemas.microsoft.com/office/drawing/2014/main" id="{92DB2BA5-BA4A-4D6C-B5EF-40BADC667BAD}"/>
              </a:ext>
            </a:extLst>
          </p:cNvPr>
          <p:cNvSpPr>
            <a:spLocks noGrp="1"/>
          </p:cNvSpPr>
          <p:nvPr>
            <p:ph type="ftr" sz="quarter" idx="11"/>
          </p:nvPr>
        </p:nvSpPr>
        <p:spPr/>
        <p:txBody>
          <a:bodyPr/>
          <a:lstStyle/>
          <a:p>
            <a:r>
              <a:rPr lang="en-US"/>
              <a:t>DISCUSSION AND ANALYSIS</a:t>
            </a:r>
            <a:endParaRPr lang="en-US" dirty="0">
              <a:latin typeface="+mn-lt"/>
            </a:endParaRPr>
          </a:p>
        </p:txBody>
      </p:sp>
    </p:spTree>
    <p:extLst>
      <p:ext uri="{BB962C8B-B14F-4D97-AF65-F5344CB8AC3E}">
        <p14:creationId xmlns:p14="http://schemas.microsoft.com/office/powerpoint/2010/main" val="288863525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548AA-293A-4305-A3DD-7384D5C6C1AC}"/>
              </a:ext>
            </a:extLst>
          </p:cNvPr>
          <p:cNvSpPr>
            <a:spLocks noGrp="1"/>
          </p:cNvSpPr>
          <p:nvPr>
            <p:ph type="title"/>
          </p:nvPr>
        </p:nvSpPr>
        <p:spPr/>
        <p:txBody>
          <a:bodyPr/>
          <a:lstStyle/>
          <a:p>
            <a:r>
              <a:rPr lang="en-GB" dirty="0">
                <a:solidFill>
                  <a:schemeClr val="tx1"/>
                </a:solidFill>
              </a:rPr>
              <a:t>Looking towards the future</a:t>
            </a:r>
          </a:p>
        </p:txBody>
      </p:sp>
      <p:sp>
        <p:nvSpPr>
          <p:cNvPr id="3" name="Content Placeholder 2">
            <a:extLst>
              <a:ext uri="{FF2B5EF4-FFF2-40B4-BE49-F238E27FC236}">
                <a16:creationId xmlns:a16="http://schemas.microsoft.com/office/drawing/2014/main" id="{9F0C81EB-FE18-4699-8352-59F6CD677239}"/>
              </a:ext>
            </a:extLst>
          </p:cNvPr>
          <p:cNvSpPr>
            <a:spLocks noGrp="1"/>
          </p:cNvSpPr>
          <p:nvPr>
            <p:ph idx="1"/>
          </p:nvPr>
        </p:nvSpPr>
        <p:spPr/>
        <p:txBody>
          <a:bodyPr/>
          <a:lstStyle/>
          <a:p>
            <a:pPr marL="0" indent="0">
              <a:buClrTx/>
              <a:buNone/>
            </a:pPr>
            <a:r>
              <a:rPr lang="en-GB" u="sng" dirty="0">
                <a:solidFill>
                  <a:schemeClr val="tx1"/>
                </a:solidFill>
              </a:rPr>
              <a:t>Future work and improvements:</a:t>
            </a:r>
          </a:p>
          <a:p>
            <a:pPr lvl="1">
              <a:buClrTx/>
              <a:buFont typeface="Arial" panose="020B0604020202020204" pitchFamily="34" charset="0"/>
              <a:buChar char="•"/>
            </a:pPr>
            <a:r>
              <a:rPr lang="en-GB" sz="2000" dirty="0">
                <a:solidFill>
                  <a:schemeClr val="tx1"/>
                </a:solidFill>
              </a:rPr>
              <a:t>Apply the work to more globular clusters (such as IC4499)</a:t>
            </a:r>
          </a:p>
          <a:p>
            <a:pPr lvl="1">
              <a:buClrTx/>
              <a:buFont typeface="Arial" panose="020B0604020202020204" pitchFamily="34" charset="0"/>
              <a:buChar char="•"/>
            </a:pPr>
            <a:r>
              <a:rPr lang="en-GB" sz="2000" dirty="0">
                <a:solidFill>
                  <a:schemeClr val="tx1"/>
                </a:solidFill>
              </a:rPr>
              <a:t>Consider the metallicities of the samples</a:t>
            </a:r>
          </a:p>
          <a:p>
            <a:pPr marL="201168" lvl="1" indent="0">
              <a:buClrTx/>
              <a:buNone/>
            </a:pPr>
            <a:endParaRPr lang="en-GB" sz="2000" dirty="0">
              <a:solidFill>
                <a:schemeClr val="tx1"/>
              </a:solidFill>
            </a:endParaRPr>
          </a:p>
          <a:p>
            <a:pPr marL="0" indent="0">
              <a:buClrTx/>
              <a:buNone/>
            </a:pPr>
            <a:r>
              <a:rPr lang="en-GB" u="sng" dirty="0">
                <a:solidFill>
                  <a:schemeClr val="tx1"/>
                </a:solidFill>
              </a:rPr>
              <a:t>Future developments in the field:</a:t>
            </a:r>
          </a:p>
          <a:p>
            <a:pPr>
              <a:buClrTx/>
              <a:buFont typeface="Arial" panose="020B0604020202020204" pitchFamily="34" charset="0"/>
              <a:buChar char="•"/>
            </a:pPr>
            <a:r>
              <a:rPr lang="en-GB" dirty="0">
                <a:solidFill>
                  <a:schemeClr val="tx1"/>
                </a:solidFill>
              </a:rPr>
              <a:t>Improvements in </a:t>
            </a:r>
            <a:r>
              <a:rPr lang="en-GB" i="1" dirty="0">
                <a:solidFill>
                  <a:schemeClr val="tx1"/>
                </a:solidFill>
              </a:rPr>
              <a:t>Gaia </a:t>
            </a:r>
            <a:r>
              <a:rPr lang="en-GB" dirty="0">
                <a:solidFill>
                  <a:schemeClr val="tx1"/>
                </a:solidFill>
              </a:rPr>
              <a:t>parallax values could reduce uncertainty in the PL relations</a:t>
            </a:r>
          </a:p>
          <a:p>
            <a:pPr lvl="1">
              <a:buClrTx/>
              <a:buFont typeface="Arial" panose="020B0604020202020204" pitchFamily="34" charset="0"/>
              <a:buChar char="•"/>
            </a:pPr>
            <a:r>
              <a:rPr lang="en-GB" sz="2000" dirty="0">
                <a:solidFill>
                  <a:schemeClr val="tx1"/>
                </a:solidFill>
              </a:rPr>
              <a:t>This would decrease the “error budget” for determining the Hubble constant</a:t>
            </a:r>
          </a:p>
          <a:p>
            <a:pPr lvl="1">
              <a:buClrTx/>
              <a:buFont typeface="Arial" panose="020B0604020202020204" pitchFamily="34" charset="0"/>
              <a:buChar char="•"/>
            </a:pPr>
            <a:r>
              <a:rPr lang="en-GB" sz="2000" dirty="0">
                <a:solidFill>
                  <a:schemeClr val="tx1"/>
                </a:solidFill>
              </a:rPr>
              <a:t>Uncertainties of less than 2% could be achieved for the Hubble constant</a:t>
            </a:r>
          </a:p>
          <a:p>
            <a:pPr>
              <a:buClrTx/>
              <a:buFont typeface="Arial" panose="020B0604020202020204" pitchFamily="34" charset="0"/>
              <a:buChar char="•"/>
            </a:pPr>
            <a:r>
              <a:rPr lang="en-GB" dirty="0">
                <a:solidFill>
                  <a:schemeClr val="tx1"/>
                </a:solidFill>
              </a:rPr>
              <a:t>Implications on our understanding of the Universe from by resolving the inconsistency in the Hubble constant</a:t>
            </a:r>
          </a:p>
        </p:txBody>
      </p:sp>
      <p:sp>
        <p:nvSpPr>
          <p:cNvPr id="4" name="Slide Number Placeholder 3">
            <a:extLst>
              <a:ext uri="{FF2B5EF4-FFF2-40B4-BE49-F238E27FC236}">
                <a16:creationId xmlns:a16="http://schemas.microsoft.com/office/drawing/2014/main" id="{F37E49D3-D82E-4F0F-A7C4-4E7D5E71DC17}"/>
              </a:ext>
            </a:extLst>
          </p:cNvPr>
          <p:cNvSpPr>
            <a:spLocks noGrp="1"/>
          </p:cNvSpPr>
          <p:nvPr>
            <p:ph type="sldNum" sz="quarter" idx="12"/>
          </p:nvPr>
        </p:nvSpPr>
        <p:spPr/>
        <p:txBody>
          <a:bodyPr/>
          <a:lstStyle/>
          <a:p>
            <a:fld id="{63F9D384-533B-4C4E-B660-F861AA07D173}" type="slidenum">
              <a:rPr lang="en-US" smtClean="0"/>
              <a:pPr/>
              <a:t>25</a:t>
            </a:fld>
            <a:endParaRPr lang="en-US" dirty="0">
              <a:latin typeface="+mn-lt"/>
            </a:endParaRPr>
          </a:p>
        </p:txBody>
      </p:sp>
      <p:sp>
        <p:nvSpPr>
          <p:cNvPr id="5" name="Footer Placeholder 4">
            <a:extLst>
              <a:ext uri="{FF2B5EF4-FFF2-40B4-BE49-F238E27FC236}">
                <a16:creationId xmlns:a16="http://schemas.microsoft.com/office/drawing/2014/main" id="{34FA09FA-16B0-4157-BCB9-380AD1DEC733}"/>
              </a:ext>
            </a:extLst>
          </p:cNvPr>
          <p:cNvSpPr>
            <a:spLocks noGrp="1"/>
          </p:cNvSpPr>
          <p:nvPr>
            <p:ph type="ftr" sz="quarter" idx="11"/>
          </p:nvPr>
        </p:nvSpPr>
        <p:spPr/>
        <p:txBody>
          <a:bodyPr/>
          <a:lstStyle/>
          <a:p>
            <a:r>
              <a:rPr lang="en-US"/>
              <a:t>CONCLUSION</a:t>
            </a:r>
            <a:endParaRPr lang="en-US" dirty="0">
              <a:latin typeface="+mn-lt"/>
            </a:endParaRPr>
          </a:p>
        </p:txBody>
      </p:sp>
    </p:spTree>
    <p:extLst>
      <p:ext uri="{BB962C8B-B14F-4D97-AF65-F5344CB8AC3E}">
        <p14:creationId xmlns:p14="http://schemas.microsoft.com/office/powerpoint/2010/main" val="2463440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817821-F577-47A3-AF72-9FAFEBB1BE0F}"/>
              </a:ext>
            </a:extLst>
          </p:cNvPr>
          <p:cNvSpPr>
            <a:spLocks noGrp="1"/>
          </p:cNvSpPr>
          <p:nvPr>
            <p:ph type="title"/>
          </p:nvPr>
        </p:nvSpPr>
        <p:spPr/>
        <p:txBody>
          <a:bodyPr/>
          <a:lstStyle/>
          <a:p>
            <a:r>
              <a:rPr lang="en-GB" dirty="0">
                <a:solidFill>
                  <a:schemeClr val="tx1"/>
                </a:solidFill>
              </a:rPr>
              <a:t>The SMHASH and CRRP programs</a:t>
            </a:r>
          </a:p>
        </p:txBody>
      </p:sp>
      <p:sp>
        <p:nvSpPr>
          <p:cNvPr id="3" name="Content Placeholder 2">
            <a:extLst>
              <a:ext uri="{FF2B5EF4-FFF2-40B4-BE49-F238E27FC236}">
                <a16:creationId xmlns:a16="http://schemas.microsoft.com/office/drawing/2014/main" id="{871CF313-A3F8-4274-8311-38B2AB5434B7}"/>
              </a:ext>
            </a:extLst>
          </p:cNvPr>
          <p:cNvSpPr>
            <a:spLocks noGrp="1"/>
          </p:cNvSpPr>
          <p:nvPr>
            <p:ph idx="1"/>
          </p:nvPr>
        </p:nvSpPr>
        <p:spPr/>
        <p:txBody>
          <a:bodyPr/>
          <a:lstStyle/>
          <a:p>
            <a:pPr>
              <a:buClrTx/>
              <a:buFont typeface="Arial" panose="020B0604020202020204" pitchFamily="34" charset="0"/>
              <a:buChar char="•"/>
            </a:pPr>
            <a:r>
              <a:rPr lang="en-GB" dirty="0">
                <a:solidFill>
                  <a:schemeClr val="tx1"/>
                </a:solidFill>
              </a:rPr>
              <a:t> Spitzer Merger and Shape of the Galactic Halo (SMHASH)</a:t>
            </a:r>
          </a:p>
          <a:p>
            <a:pPr lvl="1">
              <a:buClrTx/>
              <a:buFont typeface="Arial" panose="020B0604020202020204" pitchFamily="34" charset="0"/>
              <a:buChar char="•"/>
            </a:pPr>
            <a:r>
              <a:rPr lang="en-GB" dirty="0">
                <a:solidFill>
                  <a:schemeClr val="tx1"/>
                </a:solidFill>
              </a:rPr>
              <a:t>Aims to construct 3D map of the Milky Way (MW) galaxy</a:t>
            </a:r>
          </a:p>
          <a:p>
            <a:pPr lvl="1">
              <a:buClrTx/>
              <a:buFont typeface="Arial" panose="020B0604020202020204" pitchFamily="34" charset="0"/>
              <a:buChar char="•"/>
            </a:pPr>
            <a:r>
              <a:rPr lang="en-GB" dirty="0">
                <a:solidFill>
                  <a:schemeClr val="tx1"/>
                </a:solidFill>
              </a:rPr>
              <a:t>Uses mid-infrared observations of RR Lyrae (RRL) variable stars in globular clusters and dwarf Spheroidal galaxies (</a:t>
            </a:r>
            <a:r>
              <a:rPr lang="en-GB" dirty="0" err="1">
                <a:solidFill>
                  <a:schemeClr val="tx1"/>
                </a:solidFill>
              </a:rPr>
              <a:t>dSphs</a:t>
            </a:r>
            <a:r>
              <a:rPr lang="en-GB" dirty="0">
                <a:solidFill>
                  <a:schemeClr val="tx1"/>
                </a:solidFill>
              </a:rPr>
              <a:t>) of the MW</a:t>
            </a:r>
          </a:p>
          <a:p>
            <a:pPr>
              <a:buClrTx/>
              <a:buFont typeface="Arial" panose="020B0604020202020204" pitchFamily="34" charset="0"/>
              <a:buChar char="•"/>
            </a:pPr>
            <a:r>
              <a:rPr lang="en-GB" dirty="0">
                <a:solidFill>
                  <a:schemeClr val="tx1"/>
                </a:solidFill>
              </a:rPr>
              <a:t> Carnegie RR Lyrae Program (CRRP)</a:t>
            </a:r>
          </a:p>
          <a:p>
            <a:pPr lvl="1">
              <a:buClrTx/>
              <a:buFont typeface="Arial" panose="020B0604020202020204" pitchFamily="34" charset="0"/>
              <a:buChar char="•"/>
            </a:pPr>
            <a:r>
              <a:rPr lang="en-GB" dirty="0">
                <a:solidFill>
                  <a:schemeClr val="tx1"/>
                </a:solidFill>
              </a:rPr>
              <a:t>Aims to study RR Lyrae in the MW galaxy</a:t>
            </a:r>
          </a:p>
          <a:p>
            <a:pPr lvl="1">
              <a:buClrTx/>
              <a:buFont typeface="Arial" panose="020B0604020202020204" pitchFamily="34" charset="0"/>
              <a:buChar char="•"/>
            </a:pPr>
            <a:endParaRPr lang="en-GB" dirty="0">
              <a:solidFill>
                <a:schemeClr val="tx1"/>
              </a:solidFill>
            </a:endParaRPr>
          </a:p>
          <a:p>
            <a:pPr>
              <a:buClrTx/>
              <a:buFont typeface="Arial" panose="020B0604020202020204" pitchFamily="34" charset="0"/>
              <a:buChar char="•"/>
            </a:pPr>
            <a:r>
              <a:rPr lang="en-GB" dirty="0">
                <a:solidFill>
                  <a:schemeClr val="tx1"/>
                </a:solidFill>
              </a:rPr>
              <a:t> Together these programs are reliant on accurate distance measurements</a:t>
            </a:r>
          </a:p>
          <a:p>
            <a:pPr marL="0" indent="0">
              <a:buClrTx/>
              <a:buNone/>
            </a:pPr>
            <a:endParaRPr lang="en-GB" dirty="0">
              <a:solidFill>
                <a:schemeClr val="tx1"/>
              </a:solidFill>
            </a:endParaRPr>
          </a:p>
        </p:txBody>
      </p:sp>
      <p:sp>
        <p:nvSpPr>
          <p:cNvPr id="4" name="Slide Number Placeholder 3">
            <a:extLst>
              <a:ext uri="{FF2B5EF4-FFF2-40B4-BE49-F238E27FC236}">
                <a16:creationId xmlns:a16="http://schemas.microsoft.com/office/drawing/2014/main" id="{83615452-DC25-4E18-A2D3-E2B37DFE5AF0}"/>
              </a:ext>
            </a:extLst>
          </p:cNvPr>
          <p:cNvSpPr>
            <a:spLocks noGrp="1"/>
          </p:cNvSpPr>
          <p:nvPr>
            <p:ph type="sldNum" sz="quarter" idx="12"/>
          </p:nvPr>
        </p:nvSpPr>
        <p:spPr/>
        <p:txBody>
          <a:bodyPr/>
          <a:lstStyle/>
          <a:p>
            <a:fld id="{63F9D384-533B-4C4E-B660-F861AA07D173}" type="slidenum">
              <a:rPr lang="en-US" smtClean="0"/>
              <a:pPr/>
              <a:t>3</a:t>
            </a:fld>
            <a:endParaRPr lang="en-US" dirty="0">
              <a:latin typeface="+mn-lt"/>
            </a:endParaRPr>
          </a:p>
        </p:txBody>
      </p:sp>
      <p:sp>
        <p:nvSpPr>
          <p:cNvPr id="5" name="Footer Placeholder 4">
            <a:extLst>
              <a:ext uri="{FF2B5EF4-FFF2-40B4-BE49-F238E27FC236}">
                <a16:creationId xmlns:a16="http://schemas.microsoft.com/office/drawing/2014/main" id="{51591D98-F89B-46AA-B326-414C118030B5}"/>
              </a:ext>
            </a:extLst>
          </p:cNvPr>
          <p:cNvSpPr>
            <a:spLocks noGrp="1"/>
          </p:cNvSpPr>
          <p:nvPr>
            <p:ph type="ftr" sz="quarter" idx="11"/>
          </p:nvPr>
        </p:nvSpPr>
        <p:spPr/>
        <p:txBody>
          <a:bodyPr/>
          <a:lstStyle/>
          <a:p>
            <a:r>
              <a:rPr lang="en-US"/>
              <a:t>INTRODUCTION</a:t>
            </a:r>
            <a:endParaRPr lang="en-US" dirty="0">
              <a:latin typeface="+mn-lt"/>
            </a:endParaRPr>
          </a:p>
        </p:txBody>
      </p:sp>
    </p:spTree>
    <p:extLst>
      <p:ext uri="{BB962C8B-B14F-4D97-AF65-F5344CB8AC3E}">
        <p14:creationId xmlns:p14="http://schemas.microsoft.com/office/powerpoint/2010/main" val="33646184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F39B1-195E-4948-9034-50CEF363867A}"/>
              </a:ext>
            </a:extLst>
          </p:cNvPr>
          <p:cNvSpPr>
            <a:spLocks noGrp="1"/>
          </p:cNvSpPr>
          <p:nvPr>
            <p:ph type="title"/>
          </p:nvPr>
        </p:nvSpPr>
        <p:spPr>
          <a:xfrm>
            <a:off x="1097280" y="286603"/>
            <a:ext cx="9735561" cy="1450757"/>
          </a:xfrm>
        </p:spPr>
        <p:txBody>
          <a:bodyPr/>
          <a:lstStyle/>
          <a:p>
            <a:r>
              <a:rPr lang="en-GB" dirty="0">
                <a:solidFill>
                  <a:schemeClr val="tx1"/>
                </a:solidFill>
              </a:rPr>
              <a:t>The Spitzer Space Telescope</a:t>
            </a:r>
          </a:p>
        </p:txBody>
      </p:sp>
      <p:sp>
        <p:nvSpPr>
          <p:cNvPr id="3" name="Content Placeholder 2">
            <a:extLst>
              <a:ext uri="{FF2B5EF4-FFF2-40B4-BE49-F238E27FC236}">
                <a16:creationId xmlns:a16="http://schemas.microsoft.com/office/drawing/2014/main" id="{0CBB32F8-D4EF-4AAD-AD9C-4A18E7304BC5}"/>
              </a:ext>
            </a:extLst>
          </p:cNvPr>
          <p:cNvSpPr>
            <a:spLocks noGrp="1"/>
          </p:cNvSpPr>
          <p:nvPr>
            <p:ph idx="1"/>
          </p:nvPr>
        </p:nvSpPr>
        <p:spPr>
          <a:xfrm>
            <a:off x="1097280" y="3296649"/>
            <a:ext cx="5723504" cy="2750613"/>
          </a:xfrm>
        </p:spPr>
        <p:txBody>
          <a:bodyPr/>
          <a:lstStyle/>
          <a:p>
            <a:pPr>
              <a:buClrTx/>
              <a:buFont typeface="Arial" panose="020B0604020202020204" pitchFamily="34" charset="0"/>
              <a:buChar char="•"/>
            </a:pPr>
            <a:r>
              <a:rPr lang="en-GB" dirty="0">
                <a:solidFill>
                  <a:schemeClr val="tx1"/>
                </a:solidFill>
              </a:rPr>
              <a:t> Main instrument - Infrared Array Camera (IRAC):</a:t>
            </a:r>
          </a:p>
          <a:p>
            <a:pPr lvl="1">
              <a:buClrTx/>
              <a:buFont typeface="Arial" panose="020B0604020202020204" pitchFamily="34" charset="0"/>
              <a:buChar char="•"/>
            </a:pPr>
            <a:r>
              <a:rPr lang="en-GB" dirty="0">
                <a:solidFill>
                  <a:schemeClr val="tx1"/>
                </a:solidFill>
              </a:rPr>
              <a:t>Sensitive to the 3.6 </a:t>
            </a:r>
            <a:r>
              <a:rPr lang="el-GR" dirty="0">
                <a:solidFill>
                  <a:schemeClr val="tx1"/>
                </a:solidFill>
              </a:rPr>
              <a:t>μ</a:t>
            </a:r>
            <a:r>
              <a:rPr lang="en-GB" dirty="0">
                <a:solidFill>
                  <a:schemeClr val="tx1"/>
                </a:solidFill>
              </a:rPr>
              <a:t>m, 4.5 </a:t>
            </a:r>
            <a:r>
              <a:rPr lang="el-GR" dirty="0">
                <a:solidFill>
                  <a:schemeClr val="tx1"/>
                </a:solidFill>
              </a:rPr>
              <a:t>μ</a:t>
            </a:r>
            <a:r>
              <a:rPr lang="en-GB" dirty="0">
                <a:solidFill>
                  <a:schemeClr val="tx1"/>
                </a:solidFill>
              </a:rPr>
              <a:t>m, 5.8 </a:t>
            </a:r>
            <a:r>
              <a:rPr lang="el-GR" dirty="0">
                <a:solidFill>
                  <a:schemeClr val="tx1"/>
                </a:solidFill>
              </a:rPr>
              <a:t>μ</a:t>
            </a:r>
            <a:r>
              <a:rPr lang="en-GB" dirty="0">
                <a:solidFill>
                  <a:schemeClr val="tx1"/>
                </a:solidFill>
              </a:rPr>
              <a:t>m and 8 </a:t>
            </a:r>
            <a:r>
              <a:rPr lang="el-GR" dirty="0">
                <a:solidFill>
                  <a:schemeClr val="tx1"/>
                </a:solidFill>
              </a:rPr>
              <a:t>μ</a:t>
            </a:r>
            <a:r>
              <a:rPr lang="en-GB" dirty="0">
                <a:solidFill>
                  <a:schemeClr val="tx1"/>
                </a:solidFill>
              </a:rPr>
              <a:t>m wavebands</a:t>
            </a:r>
          </a:p>
          <a:p>
            <a:pPr lvl="1">
              <a:buClrTx/>
              <a:buFont typeface="Arial" panose="020B0604020202020204" pitchFamily="34" charset="0"/>
              <a:buChar char="•"/>
            </a:pPr>
            <a:r>
              <a:rPr lang="en-GB" dirty="0">
                <a:solidFill>
                  <a:schemeClr val="tx1"/>
                </a:solidFill>
              </a:rPr>
              <a:t>Only the 3.6 </a:t>
            </a:r>
            <a:r>
              <a:rPr lang="el-GR" dirty="0">
                <a:solidFill>
                  <a:schemeClr val="tx1"/>
                </a:solidFill>
              </a:rPr>
              <a:t>μ</a:t>
            </a:r>
            <a:r>
              <a:rPr lang="en-GB" dirty="0">
                <a:solidFill>
                  <a:schemeClr val="tx1"/>
                </a:solidFill>
              </a:rPr>
              <a:t>m and 4.5 </a:t>
            </a:r>
            <a:r>
              <a:rPr lang="el-GR" dirty="0">
                <a:solidFill>
                  <a:schemeClr val="tx1"/>
                </a:solidFill>
              </a:rPr>
              <a:t>μ</a:t>
            </a:r>
            <a:r>
              <a:rPr lang="en-GB" dirty="0">
                <a:solidFill>
                  <a:schemeClr val="tx1"/>
                </a:solidFill>
              </a:rPr>
              <a:t>m waveband cameras worked after Spitzer’s cryogen ran out in 2009</a:t>
            </a:r>
          </a:p>
          <a:p>
            <a:pPr lvl="1">
              <a:buClrTx/>
              <a:buFont typeface="Arial" panose="020B0604020202020204" pitchFamily="34" charset="0"/>
              <a:buChar char="•"/>
            </a:pPr>
            <a:r>
              <a:rPr lang="en-GB" dirty="0">
                <a:solidFill>
                  <a:schemeClr val="tx1"/>
                </a:solidFill>
              </a:rPr>
              <a:t>Start of the Spitzer Warm Mission </a:t>
            </a:r>
          </a:p>
        </p:txBody>
      </p:sp>
      <p:sp>
        <p:nvSpPr>
          <p:cNvPr id="4" name="Slide Number Placeholder 3">
            <a:extLst>
              <a:ext uri="{FF2B5EF4-FFF2-40B4-BE49-F238E27FC236}">
                <a16:creationId xmlns:a16="http://schemas.microsoft.com/office/drawing/2014/main" id="{3E51C9DA-C5B1-4F73-98D3-3295A8CD0554}"/>
              </a:ext>
            </a:extLst>
          </p:cNvPr>
          <p:cNvSpPr>
            <a:spLocks noGrp="1"/>
          </p:cNvSpPr>
          <p:nvPr>
            <p:ph type="sldNum" sz="quarter" idx="12"/>
          </p:nvPr>
        </p:nvSpPr>
        <p:spPr/>
        <p:txBody>
          <a:bodyPr/>
          <a:lstStyle/>
          <a:p>
            <a:fld id="{63F9D384-533B-4C4E-B660-F861AA07D173}" type="slidenum">
              <a:rPr lang="en-US" smtClean="0"/>
              <a:pPr/>
              <a:t>4</a:t>
            </a:fld>
            <a:endParaRPr lang="en-US" dirty="0">
              <a:latin typeface="+mn-lt"/>
            </a:endParaRPr>
          </a:p>
        </p:txBody>
      </p:sp>
      <p:pic>
        <p:nvPicPr>
          <p:cNvPr id="6" name="Picture 5">
            <a:extLst>
              <a:ext uri="{FF2B5EF4-FFF2-40B4-BE49-F238E27FC236}">
                <a16:creationId xmlns:a16="http://schemas.microsoft.com/office/drawing/2014/main" id="{AFEC8C74-9866-4C72-B8FB-DA95213DE2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90024" y="3296650"/>
            <a:ext cx="5401976" cy="3038835"/>
          </a:xfrm>
          <a:prstGeom prst="rect">
            <a:avLst/>
          </a:prstGeom>
        </p:spPr>
      </p:pic>
      <p:sp>
        <p:nvSpPr>
          <p:cNvPr id="7" name="TextBox 6">
            <a:extLst>
              <a:ext uri="{FF2B5EF4-FFF2-40B4-BE49-F238E27FC236}">
                <a16:creationId xmlns:a16="http://schemas.microsoft.com/office/drawing/2014/main" id="{4C9D6D51-2506-4F84-B130-94C4C08AA166}"/>
              </a:ext>
            </a:extLst>
          </p:cNvPr>
          <p:cNvSpPr txBox="1"/>
          <p:nvPr/>
        </p:nvSpPr>
        <p:spPr>
          <a:xfrm>
            <a:off x="3394744" y="5908709"/>
            <a:ext cx="3426040" cy="461665"/>
          </a:xfrm>
          <a:prstGeom prst="rect">
            <a:avLst/>
          </a:prstGeom>
          <a:noFill/>
        </p:spPr>
        <p:txBody>
          <a:bodyPr wrap="square" rtlCol="0">
            <a:spAutoFit/>
          </a:bodyPr>
          <a:lstStyle/>
          <a:p>
            <a:pPr algn="r"/>
            <a:r>
              <a:rPr lang="en-GB" sz="1200" dirty="0"/>
              <a:t>Spitzer Space Telescope (Artist’s Impression) </a:t>
            </a:r>
          </a:p>
          <a:p>
            <a:pPr algn="r"/>
            <a:r>
              <a:rPr lang="en-GB" sz="1200" i="1" dirty="0"/>
              <a:t>Source: NASA/JPL-Caltech</a:t>
            </a:r>
          </a:p>
        </p:txBody>
      </p:sp>
      <p:sp>
        <p:nvSpPr>
          <p:cNvPr id="9" name="Content Placeholder 2">
            <a:extLst>
              <a:ext uri="{FF2B5EF4-FFF2-40B4-BE49-F238E27FC236}">
                <a16:creationId xmlns:a16="http://schemas.microsoft.com/office/drawing/2014/main" id="{27DB5855-106C-45CF-8C3F-1985AF02E619}"/>
              </a:ext>
            </a:extLst>
          </p:cNvPr>
          <p:cNvSpPr txBox="1">
            <a:spLocks/>
          </p:cNvSpPr>
          <p:nvPr/>
        </p:nvSpPr>
        <p:spPr>
          <a:xfrm>
            <a:off x="1097280" y="2460901"/>
            <a:ext cx="9092185" cy="711448"/>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buClrTx/>
              <a:buFont typeface="Arial" panose="020B0604020202020204" pitchFamily="34" charset="0"/>
              <a:buChar char="•"/>
            </a:pPr>
            <a:r>
              <a:rPr lang="en-GB" dirty="0">
                <a:solidFill>
                  <a:schemeClr val="tx1"/>
                </a:solidFill>
              </a:rPr>
              <a:t> The mission launched on the 25 August 2003 and retired on the 30 January 2020</a:t>
            </a:r>
          </a:p>
        </p:txBody>
      </p:sp>
      <p:sp>
        <p:nvSpPr>
          <p:cNvPr id="10" name="Footer Placeholder 9">
            <a:extLst>
              <a:ext uri="{FF2B5EF4-FFF2-40B4-BE49-F238E27FC236}">
                <a16:creationId xmlns:a16="http://schemas.microsoft.com/office/drawing/2014/main" id="{6E6EF6BE-438A-456A-B4BE-855677D309AE}"/>
              </a:ext>
            </a:extLst>
          </p:cNvPr>
          <p:cNvSpPr>
            <a:spLocks noGrp="1"/>
          </p:cNvSpPr>
          <p:nvPr>
            <p:ph type="ftr" sz="quarter" idx="11"/>
          </p:nvPr>
        </p:nvSpPr>
        <p:spPr/>
        <p:txBody>
          <a:bodyPr/>
          <a:lstStyle/>
          <a:p>
            <a:r>
              <a:rPr lang="en-US"/>
              <a:t>INTRODUCTION</a:t>
            </a:r>
            <a:endParaRPr lang="en-US" dirty="0">
              <a:latin typeface="+mn-lt"/>
            </a:endParaRPr>
          </a:p>
        </p:txBody>
      </p:sp>
    </p:spTree>
    <p:extLst>
      <p:ext uri="{BB962C8B-B14F-4D97-AF65-F5344CB8AC3E}">
        <p14:creationId xmlns:p14="http://schemas.microsoft.com/office/powerpoint/2010/main" val="14027820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185629-B749-4EA1-B000-EEE760F35C06}"/>
              </a:ext>
            </a:extLst>
          </p:cNvPr>
          <p:cNvSpPr>
            <a:spLocks noGrp="1"/>
          </p:cNvSpPr>
          <p:nvPr>
            <p:ph type="title"/>
          </p:nvPr>
        </p:nvSpPr>
        <p:spPr/>
        <p:txBody>
          <a:bodyPr/>
          <a:lstStyle/>
          <a:p>
            <a:r>
              <a:rPr lang="en-GB" dirty="0">
                <a:solidFill>
                  <a:schemeClr val="tx1"/>
                </a:solidFill>
              </a:rPr>
              <a:t>RR Lyrae variable stars</a:t>
            </a:r>
          </a:p>
        </p:txBody>
      </p:sp>
      <p:sp>
        <p:nvSpPr>
          <p:cNvPr id="3" name="Content Placeholder 2">
            <a:extLst>
              <a:ext uri="{FF2B5EF4-FFF2-40B4-BE49-F238E27FC236}">
                <a16:creationId xmlns:a16="http://schemas.microsoft.com/office/drawing/2014/main" id="{50CAF467-80C8-45D5-A827-7DAB211E8BBA}"/>
              </a:ext>
            </a:extLst>
          </p:cNvPr>
          <p:cNvSpPr>
            <a:spLocks noGrp="1"/>
          </p:cNvSpPr>
          <p:nvPr>
            <p:ph idx="1"/>
          </p:nvPr>
        </p:nvSpPr>
        <p:spPr/>
        <p:txBody>
          <a:bodyPr>
            <a:normAutofit/>
          </a:bodyPr>
          <a:lstStyle/>
          <a:p>
            <a:pPr>
              <a:buClrTx/>
              <a:buFont typeface="Arial" panose="020B0604020202020204" pitchFamily="34" charset="0"/>
              <a:buChar char="•"/>
            </a:pPr>
            <a:r>
              <a:rPr lang="en-GB" dirty="0">
                <a:solidFill>
                  <a:schemeClr val="tx1"/>
                </a:solidFill>
              </a:rPr>
              <a:t> RR Lyrae (RRL) are Population II stars:</a:t>
            </a:r>
          </a:p>
          <a:p>
            <a:pPr lvl="1">
              <a:buClrTx/>
              <a:buFont typeface="Arial" panose="020B0604020202020204" pitchFamily="34" charset="0"/>
              <a:buChar char="•"/>
            </a:pPr>
            <a:r>
              <a:rPr lang="en-GB" dirty="0">
                <a:solidFill>
                  <a:schemeClr val="tx1"/>
                </a:solidFill>
              </a:rPr>
              <a:t>Relatively old (&gt; 10 billion years)</a:t>
            </a:r>
          </a:p>
          <a:p>
            <a:pPr lvl="1">
              <a:buClrTx/>
              <a:buFont typeface="Arial" panose="020B0604020202020204" pitchFamily="34" charset="0"/>
              <a:buChar char="•"/>
            </a:pPr>
            <a:r>
              <a:rPr lang="en-GB" dirty="0">
                <a:solidFill>
                  <a:schemeClr val="tx1"/>
                </a:solidFill>
              </a:rPr>
              <a:t>Low overall metallicity (metal poor)</a:t>
            </a:r>
          </a:p>
          <a:p>
            <a:pPr marL="201168" lvl="1" indent="0">
              <a:buClrTx/>
              <a:buNone/>
            </a:pPr>
            <a:endParaRPr lang="en-GB" dirty="0">
              <a:solidFill>
                <a:schemeClr val="tx1"/>
              </a:solidFill>
            </a:endParaRPr>
          </a:p>
          <a:p>
            <a:pPr>
              <a:buClrTx/>
              <a:buFont typeface="Arial" panose="020B0604020202020204" pitchFamily="34" charset="0"/>
              <a:buChar char="•"/>
            </a:pPr>
            <a:r>
              <a:rPr lang="en-GB" dirty="0">
                <a:solidFill>
                  <a:schemeClr val="tx1"/>
                </a:solidFill>
              </a:rPr>
              <a:t> Luminosity varies with periods of around a few hours to a day</a:t>
            </a:r>
          </a:p>
          <a:p>
            <a:pPr>
              <a:buClrTx/>
              <a:buFont typeface="Arial" panose="020B0604020202020204" pitchFamily="34" charset="0"/>
              <a:buChar char="•"/>
            </a:pPr>
            <a:r>
              <a:rPr lang="en-GB" dirty="0">
                <a:solidFill>
                  <a:schemeClr val="tx1"/>
                </a:solidFill>
              </a:rPr>
              <a:t> Typically less massive than the Sun (0.5 - 0.8 solar masses)</a:t>
            </a:r>
          </a:p>
          <a:p>
            <a:pPr>
              <a:buClrTx/>
              <a:buFont typeface="Arial" panose="020B0604020202020204" pitchFamily="34" charset="0"/>
              <a:buChar char="•"/>
            </a:pPr>
            <a:r>
              <a:rPr lang="en-GB" dirty="0">
                <a:solidFill>
                  <a:schemeClr val="tx1"/>
                </a:solidFill>
              </a:rPr>
              <a:t> Abundant in globular clusters residing in the MW galaxy</a:t>
            </a:r>
          </a:p>
          <a:p>
            <a:pPr>
              <a:buClrTx/>
              <a:buFont typeface="Arial" panose="020B0604020202020204" pitchFamily="34" charset="0"/>
              <a:buChar char="•"/>
            </a:pPr>
            <a:r>
              <a:rPr lang="en-GB" dirty="0">
                <a:solidFill>
                  <a:schemeClr val="tx1"/>
                </a:solidFill>
              </a:rPr>
              <a:t> Lie on the instability strip of HR diagram</a:t>
            </a:r>
          </a:p>
          <a:p>
            <a:pPr>
              <a:buClrTx/>
              <a:buFont typeface="Arial" panose="020B0604020202020204" pitchFamily="34" charset="0"/>
              <a:buChar char="•"/>
            </a:pPr>
            <a:r>
              <a:rPr lang="en-GB" dirty="0">
                <a:solidFill>
                  <a:schemeClr val="tx1"/>
                </a:solidFill>
              </a:rPr>
              <a:t> RRLs are used as standard candles</a:t>
            </a:r>
          </a:p>
        </p:txBody>
      </p:sp>
      <p:sp>
        <p:nvSpPr>
          <p:cNvPr id="4" name="Slide Number Placeholder 3">
            <a:extLst>
              <a:ext uri="{FF2B5EF4-FFF2-40B4-BE49-F238E27FC236}">
                <a16:creationId xmlns:a16="http://schemas.microsoft.com/office/drawing/2014/main" id="{115303A2-5047-4CB4-80B7-0B57D3040503}"/>
              </a:ext>
            </a:extLst>
          </p:cNvPr>
          <p:cNvSpPr>
            <a:spLocks noGrp="1"/>
          </p:cNvSpPr>
          <p:nvPr>
            <p:ph type="sldNum" sz="quarter" idx="12"/>
          </p:nvPr>
        </p:nvSpPr>
        <p:spPr/>
        <p:txBody>
          <a:bodyPr/>
          <a:lstStyle/>
          <a:p>
            <a:fld id="{63F9D384-533B-4C4E-B660-F861AA07D173}" type="slidenum">
              <a:rPr lang="en-US" smtClean="0"/>
              <a:pPr/>
              <a:t>5</a:t>
            </a:fld>
            <a:endParaRPr lang="en-US" dirty="0">
              <a:latin typeface="+mn-lt"/>
            </a:endParaRPr>
          </a:p>
        </p:txBody>
      </p:sp>
      <p:pic>
        <p:nvPicPr>
          <p:cNvPr id="6" name="Picture 5" descr="Diagram&#10;&#10;Description automatically generated">
            <a:extLst>
              <a:ext uri="{FF2B5EF4-FFF2-40B4-BE49-F238E27FC236}">
                <a16:creationId xmlns:a16="http://schemas.microsoft.com/office/drawing/2014/main" id="{A898A251-9BAE-4DA7-8DDA-0AD20A8848F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61246" y="1845734"/>
            <a:ext cx="3878424" cy="4431100"/>
          </a:xfrm>
          <a:prstGeom prst="rect">
            <a:avLst/>
          </a:prstGeom>
        </p:spPr>
      </p:pic>
      <p:sp>
        <p:nvSpPr>
          <p:cNvPr id="7" name="Footer Placeholder 6">
            <a:extLst>
              <a:ext uri="{FF2B5EF4-FFF2-40B4-BE49-F238E27FC236}">
                <a16:creationId xmlns:a16="http://schemas.microsoft.com/office/drawing/2014/main" id="{CBDF04D9-1FFC-41E4-BF64-D00A67B52B4D}"/>
              </a:ext>
            </a:extLst>
          </p:cNvPr>
          <p:cNvSpPr>
            <a:spLocks noGrp="1"/>
          </p:cNvSpPr>
          <p:nvPr>
            <p:ph type="ftr" sz="quarter" idx="11"/>
          </p:nvPr>
        </p:nvSpPr>
        <p:spPr/>
        <p:txBody>
          <a:bodyPr/>
          <a:lstStyle/>
          <a:p>
            <a:r>
              <a:rPr lang="en-US"/>
              <a:t>INTRODUCTION</a:t>
            </a:r>
            <a:endParaRPr lang="en-US" dirty="0">
              <a:latin typeface="+mn-lt"/>
            </a:endParaRPr>
          </a:p>
        </p:txBody>
      </p:sp>
      <p:sp>
        <p:nvSpPr>
          <p:cNvPr id="5" name="TextBox 4">
            <a:extLst>
              <a:ext uri="{FF2B5EF4-FFF2-40B4-BE49-F238E27FC236}">
                <a16:creationId xmlns:a16="http://schemas.microsoft.com/office/drawing/2014/main" id="{197D32DA-6281-4599-9CA6-5E67F14FF6C7}"/>
              </a:ext>
            </a:extLst>
          </p:cNvPr>
          <p:cNvSpPr txBox="1"/>
          <p:nvPr/>
        </p:nvSpPr>
        <p:spPr>
          <a:xfrm>
            <a:off x="2521537" y="6011819"/>
            <a:ext cx="5876161" cy="276999"/>
          </a:xfrm>
          <a:prstGeom prst="rect">
            <a:avLst/>
          </a:prstGeom>
          <a:noFill/>
        </p:spPr>
        <p:txBody>
          <a:bodyPr wrap="square" rtlCol="0">
            <a:spAutoFit/>
          </a:bodyPr>
          <a:lstStyle/>
          <a:p>
            <a:pPr algn="r"/>
            <a:r>
              <a:rPr lang="en-GB" sz="1200" i="1" dirty="0"/>
              <a:t>Source</a:t>
            </a:r>
            <a:r>
              <a:rPr lang="en-GB" sz="1200" dirty="0"/>
              <a:t>: https://commons.wikimedia.org/wiki/File:HR-diag-instability-strip.svg</a:t>
            </a:r>
          </a:p>
        </p:txBody>
      </p:sp>
      <p:sp>
        <p:nvSpPr>
          <p:cNvPr id="8" name="Oval 7">
            <a:extLst>
              <a:ext uri="{FF2B5EF4-FFF2-40B4-BE49-F238E27FC236}">
                <a16:creationId xmlns:a16="http://schemas.microsoft.com/office/drawing/2014/main" id="{704C794D-2D52-49A5-9913-D1D9D221CC88}"/>
              </a:ext>
            </a:extLst>
          </p:cNvPr>
          <p:cNvSpPr/>
          <p:nvPr/>
        </p:nvSpPr>
        <p:spPr>
          <a:xfrm>
            <a:off x="8763000" y="3429000"/>
            <a:ext cx="1285875" cy="8227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8934022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3F95A0-EDD3-4669-A22E-16168D59B68C}"/>
              </a:ext>
            </a:extLst>
          </p:cNvPr>
          <p:cNvSpPr>
            <a:spLocks noGrp="1"/>
          </p:cNvSpPr>
          <p:nvPr>
            <p:ph type="title"/>
          </p:nvPr>
        </p:nvSpPr>
        <p:spPr/>
        <p:txBody>
          <a:bodyPr/>
          <a:lstStyle/>
          <a:p>
            <a:r>
              <a:rPr lang="en-GB" dirty="0">
                <a:solidFill>
                  <a:schemeClr val="tx1"/>
                </a:solidFill>
              </a:rPr>
              <a:t>Types of RR Lyrae</a:t>
            </a:r>
          </a:p>
        </p:txBody>
      </p:sp>
      <p:sp>
        <p:nvSpPr>
          <p:cNvPr id="3" name="Content Placeholder 2">
            <a:extLst>
              <a:ext uri="{FF2B5EF4-FFF2-40B4-BE49-F238E27FC236}">
                <a16:creationId xmlns:a16="http://schemas.microsoft.com/office/drawing/2014/main" id="{62DEC97B-6279-445A-AE6B-8AE00068BFD8}"/>
              </a:ext>
            </a:extLst>
          </p:cNvPr>
          <p:cNvSpPr>
            <a:spLocks noGrp="1"/>
          </p:cNvSpPr>
          <p:nvPr>
            <p:ph idx="1"/>
          </p:nvPr>
        </p:nvSpPr>
        <p:spPr>
          <a:xfrm>
            <a:off x="1097280" y="1845734"/>
            <a:ext cx="6964540" cy="4023360"/>
          </a:xfrm>
        </p:spPr>
        <p:txBody>
          <a:bodyPr/>
          <a:lstStyle/>
          <a:p>
            <a:pPr>
              <a:lnSpc>
                <a:spcPct val="100000"/>
              </a:lnSpc>
              <a:buClrTx/>
              <a:buFont typeface="Arial" panose="020B0604020202020204" pitchFamily="34" charset="0"/>
              <a:buChar char="•"/>
            </a:pPr>
            <a:r>
              <a:rPr lang="en-GB" dirty="0">
                <a:solidFill>
                  <a:schemeClr val="tx1"/>
                </a:solidFill>
              </a:rPr>
              <a:t> </a:t>
            </a:r>
            <a:r>
              <a:rPr lang="en-GB" dirty="0" err="1">
                <a:solidFill>
                  <a:schemeClr val="tx1"/>
                </a:solidFill>
              </a:rPr>
              <a:t>RRab</a:t>
            </a:r>
            <a:r>
              <a:rPr lang="en-GB" dirty="0">
                <a:solidFill>
                  <a:schemeClr val="tx1"/>
                </a:solidFill>
              </a:rPr>
              <a:t>:</a:t>
            </a:r>
          </a:p>
          <a:p>
            <a:pPr lvl="1">
              <a:lnSpc>
                <a:spcPct val="100000"/>
              </a:lnSpc>
              <a:buClrTx/>
              <a:buFont typeface="Arial" panose="020B0604020202020204" pitchFamily="34" charset="0"/>
              <a:buChar char="•"/>
            </a:pPr>
            <a:r>
              <a:rPr lang="en-GB" dirty="0">
                <a:solidFill>
                  <a:schemeClr val="tx1"/>
                </a:solidFill>
              </a:rPr>
              <a:t>Pulsate in the fundamental frequency</a:t>
            </a:r>
          </a:p>
          <a:p>
            <a:pPr lvl="1">
              <a:lnSpc>
                <a:spcPct val="100000"/>
              </a:lnSpc>
              <a:buClrTx/>
              <a:buFont typeface="Arial" panose="020B0604020202020204" pitchFamily="34" charset="0"/>
              <a:buChar char="•"/>
            </a:pPr>
            <a:r>
              <a:rPr lang="en-GB" dirty="0">
                <a:solidFill>
                  <a:schemeClr val="tx1"/>
                </a:solidFill>
              </a:rPr>
              <a:t>Typically larger amplitudes and longer periods</a:t>
            </a:r>
          </a:p>
          <a:p>
            <a:pPr>
              <a:lnSpc>
                <a:spcPct val="100000"/>
              </a:lnSpc>
              <a:buClrTx/>
              <a:buFont typeface="Arial" panose="020B0604020202020204" pitchFamily="34" charset="0"/>
              <a:buChar char="•"/>
            </a:pPr>
            <a:r>
              <a:rPr lang="en-GB" dirty="0">
                <a:solidFill>
                  <a:schemeClr val="tx1"/>
                </a:solidFill>
              </a:rPr>
              <a:t> </a:t>
            </a:r>
            <a:r>
              <a:rPr lang="en-GB" dirty="0" err="1">
                <a:solidFill>
                  <a:schemeClr val="tx1"/>
                </a:solidFill>
              </a:rPr>
              <a:t>RRc</a:t>
            </a:r>
            <a:r>
              <a:rPr lang="en-GB" dirty="0">
                <a:solidFill>
                  <a:schemeClr val="tx1"/>
                </a:solidFill>
              </a:rPr>
              <a:t>:</a:t>
            </a:r>
          </a:p>
          <a:p>
            <a:pPr lvl="1">
              <a:lnSpc>
                <a:spcPct val="100000"/>
              </a:lnSpc>
              <a:buClrTx/>
              <a:buFont typeface="Arial" panose="020B0604020202020204" pitchFamily="34" charset="0"/>
              <a:buChar char="•"/>
            </a:pPr>
            <a:r>
              <a:rPr lang="en-GB" dirty="0">
                <a:solidFill>
                  <a:schemeClr val="tx1"/>
                </a:solidFill>
              </a:rPr>
              <a:t>Pulsate in the first overtone</a:t>
            </a:r>
          </a:p>
          <a:p>
            <a:pPr lvl="1">
              <a:lnSpc>
                <a:spcPct val="100000"/>
              </a:lnSpc>
              <a:buClrTx/>
              <a:buFont typeface="Arial" panose="020B0604020202020204" pitchFamily="34" charset="0"/>
              <a:buChar char="•"/>
            </a:pPr>
            <a:r>
              <a:rPr lang="en-GB" dirty="0">
                <a:solidFill>
                  <a:schemeClr val="tx1"/>
                </a:solidFill>
              </a:rPr>
              <a:t>Typically smaller amplitudes and shorter periods</a:t>
            </a:r>
          </a:p>
          <a:p>
            <a:pPr lvl="1">
              <a:lnSpc>
                <a:spcPct val="100000"/>
              </a:lnSpc>
              <a:buClrTx/>
              <a:buFont typeface="Arial" panose="020B0604020202020204" pitchFamily="34" charset="0"/>
              <a:buChar char="•"/>
            </a:pPr>
            <a:r>
              <a:rPr lang="en-GB" dirty="0">
                <a:solidFill>
                  <a:schemeClr val="tx1"/>
                </a:solidFill>
              </a:rPr>
              <a:t>More sinusoidal and symmetrical</a:t>
            </a:r>
          </a:p>
          <a:p>
            <a:pPr>
              <a:lnSpc>
                <a:spcPct val="100000"/>
              </a:lnSpc>
              <a:buClrTx/>
              <a:buFont typeface="Arial" panose="020B0604020202020204" pitchFamily="34" charset="0"/>
              <a:buChar char="•"/>
            </a:pPr>
            <a:r>
              <a:rPr lang="en-GB" dirty="0">
                <a:solidFill>
                  <a:schemeClr val="tx1"/>
                </a:solidFill>
              </a:rPr>
              <a:t> </a:t>
            </a:r>
            <a:r>
              <a:rPr lang="en-GB" dirty="0" err="1">
                <a:solidFill>
                  <a:schemeClr val="tx1"/>
                </a:solidFill>
              </a:rPr>
              <a:t>RRd</a:t>
            </a:r>
            <a:r>
              <a:rPr lang="en-GB" dirty="0">
                <a:solidFill>
                  <a:schemeClr val="tx1"/>
                </a:solidFill>
              </a:rPr>
              <a:t>:</a:t>
            </a:r>
          </a:p>
          <a:p>
            <a:pPr lvl="1">
              <a:lnSpc>
                <a:spcPct val="100000"/>
              </a:lnSpc>
              <a:buClrTx/>
              <a:buFont typeface="Arial" panose="020B0604020202020204" pitchFamily="34" charset="0"/>
              <a:buChar char="•"/>
            </a:pPr>
            <a:r>
              <a:rPr lang="en-GB" dirty="0">
                <a:solidFill>
                  <a:schemeClr val="tx1"/>
                </a:solidFill>
              </a:rPr>
              <a:t>Pulsate in both fundamental frequency and first overtone simultaneously</a:t>
            </a:r>
          </a:p>
          <a:p>
            <a:pPr lvl="1">
              <a:buClrTx/>
              <a:buFont typeface="Arial" panose="020B0604020202020204" pitchFamily="34" charset="0"/>
              <a:buChar char="•"/>
            </a:pPr>
            <a:endParaRPr lang="en-GB" dirty="0">
              <a:solidFill>
                <a:schemeClr val="tx1"/>
              </a:solidFill>
            </a:endParaRPr>
          </a:p>
        </p:txBody>
      </p:sp>
      <p:sp>
        <p:nvSpPr>
          <p:cNvPr id="4" name="Slide Number Placeholder 3">
            <a:extLst>
              <a:ext uri="{FF2B5EF4-FFF2-40B4-BE49-F238E27FC236}">
                <a16:creationId xmlns:a16="http://schemas.microsoft.com/office/drawing/2014/main" id="{CEF74321-6DC1-4AF6-A2C8-C574222F44B9}"/>
              </a:ext>
            </a:extLst>
          </p:cNvPr>
          <p:cNvSpPr>
            <a:spLocks noGrp="1"/>
          </p:cNvSpPr>
          <p:nvPr>
            <p:ph type="sldNum" sz="quarter" idx="12"/>
          </p:nvPr>
        </p:nvSpPr>
        <p:spPr/>
        <p:txBody>
          <a:bodyPr/>
          <a:lstStyle/>
          <a:p>
            <a:fld id="{63F9D384-533B-4C4E-B660-F861AA07D173}" type="slidenum">
              <a:rPr lang="en-US" smtClean="0"/>
              <a:pPr/>
              <a:t>6</a:t>
            </a:fld>
            <a:endParaRPr lang="en-US" dirty="0">
              <a:latin typeface="+mn-lt"/>
            </a:endParaRPr>
          </a:p>
        </p:txBody>
      </p:sp>
      <p:pic>
        <p:nvPicPr>
          <p:cNvPr id="6" name="Picture 5" descr="Chart, line chart&#10;&#10;Description automatically generated">
            <a:extLst>
              <a:ext uri="{FF2B5EF4-FFF2-40B4-BE49-F238E27FC236}">
                <a16:creationId xmlns:a16="http://schemas.microsoft.com/office/drawing/2014/main" id="{84C2646B-4766-4031-BEDA-0AFBC690BC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90146" y="1778622"/>
            <a:ext cx="2965534" cy="1624950"/>
          </a:xfrm>
          <a:prstGeom prst="rect">
            <a:avLst/>
          </a:prstGeom>
        </p:spPr>
      </p:pic>
      <p:pic>
        <p:nvPicPr>
          <p:cNvPr id="8" name="Picture 7" descr="Chart, line chart&#10;&#10;Description automatically generated">
            <a:extLst>
              <a:ext uri="{FF2B5EF4-FFF2-40B4-BE49-F238E27FC236}">
                <a16:creationId xmlns:a16="http://schemas.microsoft.com/office/drawing/2014/main" id="{9462B9A5-DFF2-43A9-BE5A-A962B3624B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146" y="4175916"/>
            <a:ext cx="2963070" cy="1623600"/>
          </a:xfrm>
          <a:prstGeom prst="rect">
            <a:avLst/>
          </a:prstGeom>
        </p:spPr>
      </p:pic>
      <p:sp>
        <p:nvSpPr>
          <p:cNvPr id="9" name="TextBox 8">
            <a:extLst>
              <a:ext uri="{FF2B5EF4-FFF2-40B4-BE49-F238E27FC236}">
                <a16:creationId xmlns:a16="http://schemas.microsoft.com/office/drawing/2014/main" id="{A5AED65A-6F51-4572-BC2E-33DEA2202B20}"/>
              </a:ext>
            </a:extLst>
          </p:cNvPr>
          <p:cNvSpPr txBox="1"/>
          <p:nvPr/>
        </p:nvSpPr>
        <p:spPr>
          <a:xfrm>
            <a:off x="5433015" y="5827406"/>
            <a:ext cx="5661705" cy="461665"/>
          </a:xfrm>
          <a:prstGeom prst="rect">
            <a:avLst/>
          </a:prstGeom>
          <a:noFill/>
        </p:spPr>
        <p:txBody>
          <a:bodyPr wrap="square" rtlCol="0">
            <a:spAutoFit/>
          </a:bodyPr>
          <a:lstStyle/>
          <a:p>
            <a:pPr algn="r"/>
            <a:r>
              <a:rPr lang="en-GB" sz="1200" i="1" dirty="0"/>
              <a:t>Credit: </a:t>
            </a:r>
            <a:r>
              <a:rPr lang="en-GB" sz="1200" b="0" i="0" dirty="0" err="1">
                <a:solidFill>
                  <a:srgbClr val="000000"/>
                </a:solidFill>
                <a:effectLst/>
              </a:rPr>
              <a:t>Soszyński</a:t>
            </a:r>
            <a:r>
              <a:rPr lang="en-GB" sz="1200" dirty="0"/>
              <a:t> &amp; The OGLE Project</a:t>
            </a:r>
          </a:p>
          <a:p>
            <a:pPr algn="r"/>
            <a:r>
              <a:rPr lang="en-GB" sz="1200" i="1" dirty="0"/>
              <a:t>Source: </a:t>
            </a:r>
            <a:r>
              <a:rPr lang="en-GB" sz="1200" dirty="0"/>
              <a:t>http://ogle.astrouw.edu.pl/atlas/RR_Lyr.html</a:t>
            </a:r>
          </a:p>
        </p:txBody>
      </p:sp>
      <p:sp>
        <p:nvSpPr>
          <p:cNvPr id="10" name="TextBox 9">
            <a:extLst>
              <a:ext uri="{FF2B5EF4-FFF2-40B4-BE49-F238E27FC236}">
                <a16:creationId xmlns:a16="http://schemas.microsoft.com/office/drawing/2014/main" id="{B69E337F-4F45-43B3-BBD6-BA73306B3AF7}"/>
              </a:ext>
            </a:extLst>
          </p:cNvPr>
          <p:cNvSpPr txBox="1"/>
          <p:nvPr/>
        </p:nvSpPr>
        <p:spPr>
          <a:xfrm>
            <a:off x="8397380" y="3344919"/>
            <a:ext cx="2697340" cy="830997"/>
          </a:xfrm>
          <a:prstGeom prst="rect">
            <a:avLst/>
          </a:prstGeom>
          <a:noFill/>
        </p:spPr>
        <p:txBody>
          <a:bodyPr wrap="square" rtlCol="0">
            <a:spAutoFit/>
          </a:bodyPr>
          <a:lstStyle/>
          <a:p>
            <a:r>
              <a:rPr lang="en-GB" sz="1600" dirty="0"/>
              <a:t>Top: </a:t>
            </a:r>
            <a:r>
              <a:rPr lang="en-GB" sz="1600" dirty="0" err="1"/>
              <a:t>RRab</a:t>
            </a:r>
            <a:endParaRPr lang="en-GB" sz="1600" dirty="0"/>
          </a:p>
          <a:p>
            <a:endParaRPr lang="en-GB" sz="1600" dirty="0"/>
          </a:p>
          <a:p>
            <a:r>
              <a:rPr lang="en-GB" sz="1600" dirty="0"/>
              <a:t>Bottom: </a:t>
            </a:r>
            <a:r>
              <a:rPr lang="en-GB" sz="1600" dirty="0" err="1"/>
              <a:t>RRc</a:t>
            </a:r>
            <a:endParaRPr lang="en-GB" sz="1600" dirty="0"/>
          </a:p>
        </p:txBody>
      </p:sp>
      <p:sp>
        <p:nvSpPr>
          <p:cNvPr id="11" name="Footer Placeholder 10">
            <a:extLst>
              <a:ext uri="{FF2B5EF4-FFF2-40B4-BE49-F238E27FC236}">
                <a16:creationId xmlns:a16="http://schemas.microsoft.com/office/drawing/2014/main" id="{10D9BC3C-32D4-4B19-935A-34B8903C9082}"/>
              </a:ext>
            </a:extLst>
          </p:cNvPr>
          <p:cNvSpPr>
            <a:spLocks noGrp="1"/>
          </p:cNvSpPr>
          <p:nvPr>
            <p:ph type="ftr" sz="quarter" idx="11"/>
          </p:nvPr>
        </p:nvSpPr>
        <p:spPr/>
        <p:txBody>
          <a:bodyPr/>
          <a:lstStyle/>
          <a:p>
            <a:r>
              <a:rPr lang="en-US" dirty="0"/>
              <a:t>INTRODUCTION</a:t>
            </a:r>
            <a:endParaRPr lang="en-US" dirty="0">
              <a:latin typeface="+mn-lt"/>
            </a:endParaRPr>
          </a:p>
        </p:txBody>
      </p:sp>
    </p:spTree>
    <p:extLst>
      <p:ext uri="{BB962C8B-B14F-4D97-AF65-F5344CB8AC3E}">
        <p14:creationId xmlns:p14="http://schemas.microsoft.com/office/powerpoint/2010/main" val="27392341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42D9F-AEF0-47C5-94E4-B8DB09F3A957}"/>
              </a:ext>
            </a:extLst>
          </p:cNvPr>
          <p:cNvSpPr>
            <a:spLocks noGrp="1"/>
          </p:cNvSpPr>
          <p:nvPr>
            <p:ph type="title"/>
          </p:nvPr>
        </p:nvSpPr>
        <p:spPr/>
        <p:txBody>
          <a:bodyPr/>
          <a:lstStyle/>
          <a:p>
            <a:r>
              <a:rPr lang="en-GB" dirty="0">
                <a:solidFill>
                  <a:schemeClr val="tx1"/>
                </a:solidFill>
              </a:rPr>
              <a:t>Cepheids and the Period-Luminosity 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8848311-B847-4A5A-A173-D2EAAA9D94BF}"/>
                  </a:ext>
                </a:extLst>
              </p:cNvPr>
              <p:cNvSpPr>
                <a:spLocks noGrp="1"/>
              </p:cNvSpPr>
              <p:nvPr>
                <p:ph idx="1"/>
              </p:nvPr>
            </p:nvSpPr>
            <p:spPr>
              <a:xfrm>
                <a:off x="1097280" y="1845734"/>
                <a:ext cx="7576159" cy="4023360"/>
              </a:xfrm>
            </p:spPr>
            <p:txBody>
              <a:bodyPr>
                <a:normAutofit/>
              </a:bodyPr>
              <a:lstStyle/>
              <a:p>
                <a:pPr>
                  <a:lnSpc>
                    <a:spcPct val="100000"/>
                  </a:lnSpc>
                  <a:buClrTx/>
                  <a:buFont typeface="Arial" panose="020B0604020202020204" pitchFamily="34" charset="0"/>
                  <a:buChar char="•"/>
                </a:pPr>
                <a:r>
                  <a:rPr lang="en-GB" dirty="0">
                    <a:solidFill>
                      <a:schemeClr val="tx1"/>
                    </a:solidFill>
                  </a:rPr>
                  <a:t>Leavitt Law: a Cepheid PL relation discovered by Henrietta Swan Leavitt</a:t>
                </a:r>
              </a:p>
              <a:p>
                <a:pPr>
                  <a:lnSpc>
                    <a:spcPct val="100000"/>
                  </a:lnSpc>
                  <a:buClrTx/>
                  <a:buFont typeface="Arial" panose="020B0604020202020204" pitchFamily="34" charset="0"/>
                  <a:buChar char="•"/>
                </a:pPr>
                <a:r>
                  <a:rPr lang="en-GB" dirty="0">
                    <a:solidFill>
                      <a:schemeClr val="tx1"/>
                    </a:solidFill>
                  </a:rPr>
                  <a:t>Cepheids:</a:t>
                </a:r>
              </a:p>
              <a:p>
                <a:pPr lvl="1">
                  <a:lnSpc>
                    <a:spcPct val="100000"/>
                  </a:lnSpc>
                  <a:buClrTx/>
                  <a:buFont typeface="Arial" panose="020B0604020202020204" pitchFamily="34" charset="0"/>
                  <a:buChar char="•"/>
                </a:pPr>
                <a:r>
                  <a:rPr lang="en-GB" dirty="0">
                    <a:solidFill>
                      <a:schemeClr val="tx1"/>
                    </a:solidFill>
                  </a:rPr>
                  <a:t>Variable stars with longer pulsation periods than RRLs</a:t>
                </a:r>
              </a:p>
              <a:p>
                <a:pPr lvl="1">
                  <a:lnSpc>
                    <a:spcPct val="100000"/>
                  </a:lnSpc>
                  <a:buClrTx/>
                  <a:buFont typeface="Arial" panose="020B0604020202020204" pitchFamily="34" charset="0"/>
                  <a:buChar char="•"/>
                </a:pPr>
                <a:r>
                  <a:rPr lang="en-GB" dirty="0">
                    <a:solidFill>
                      <a:schemeClr val="tx1"/>
                    </a:solidFill>
                  </a:rPr>
                  <a:t>Younger and brighter than RRLs</a:t>
                </a:r>
              </a:p>
              <a:p>
                <a:pPr>
                  <a:lnSpc>
                    <a:spcPct val="100000"/>
                  </a:lnSpc>
                  <a:buClrTx/>
                  <a:buFont typeface="Arial" panose="020B0604020202020204" pitchFamily="34" charset="0"/>
                  <a:buChar char="•"/>
                </a:pPr>
                <a:r>
                  <a:rPr lang="en-GB" dirty="0">
                    <a:solidFill>
                      <a:schemeClr val="tx1"/>
                    </a:solidFill>
                  </a:rPr>
                  <a:t>PL relations calibrated differently depending on type of variable star</a:t>
                </a:r>
              </a:p>
              <a:p>
                <a:pPr>
                  <a:lnSpc>
                    <a:spcPct val="100000"/>
                  </a:lnSpc>
                  <a:buClrTx/>
                  <a:buFont typeface="Arial" panose="020B0604020202020204" pitchFamily="34" charset="0"/>
                  <a:buChar char="•"/>
                </a:pPr>
                <a:r>
                  <a:rPr lang="en-GB" dirty="0">
                    <a:solidFill>
                      <a:schemeClr val="tx1"/>
                    </a:solidFill>
                  </a:rPr>
                  <a:t>PL relations have a typical form:</a:t>
                </a:r>
              </a:p>
              <a:p>
                <a:pPr marL="0" indent="0">
                  <a:lnSpc>
                    <a:spcPct val="100000"/>
                  </a:lnSpc>
                  <a:buClrTx/>
                  <a:buNone/>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rPr>
                        <m:t>𝑀</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𝑎</m:t>
                      </m:r>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𝑏</m:t>
                      </m:r>
                      <m:func>
                        <m:funcPr>
                          <m:ctrlPr>
                            <a:rPr lang="en-GB" b="0" i="1" smtClean="0">
                              <a:solidFill>
                                <a:schemeClr val="tx1"/>
                              </a:solidFill>
                              <a:latin typeface="Cambria Math" panose="02040503050406030204" pitchFamily="18" charset="0"/>
                            </a:rPr>
                          </m:ctrlPr>
                        </m:funcPr>
                        <m:fName>
                          <m:sSub>
                            <m:sSubPr>
                              <m:ctrlPr>
                                <a:rPr lang="en-GB" b="0" i="1" smtClean="0">
                                  <a:solidFill>
                                    <a:schemeClr val="tx1"/>
                                  </a:solidFill>
                                  <a:latin typeface="Cambria Math" panose="02040503050406030204" pitchFamily="18" charset="0"/>
                                </a:rPr>
                              </m:ctrlPr>
                            </m:sSubPr>
                            <m:e>
                              <m:r>
                                <m:rPr>
                                  <m:sty m:val="p"/>
                                </m:rPr>
                                <a:rPr lang="en-GB" b="0" i="0" smtClean="0">
                                  <a:solidFill>
                                    <a:schemeClr val="tx1"/>
                                  </a:solidFill>
                                  <a:latin typeface="Cambria Math" panose="02040503050406030204" pitchFamily="18" charset="0"/>
                                </a:rPr>
                                <m:t>log</m:t>
                              </m:r>
                            </m:e>
                            <m:sub>
                              <m:r>
                                <a:rPr lang="en-GB" b="0" i="1" smtClean="0">
                                  <a:solidFill>
                                    <a:schemeClr val="tx1"/>
                                  </a:solidFill>
                                  <a:latin typeface="Cambria Math" panose="02040503050406030204" pitchFamily="18" charset="0"/>
                                </a:rPr>
                                <m:t>10</m:t>
                              </m:r>
                            </m:sub>
                          </m:sSub>
                        </m:fName>
                        <m:e>
                          <m:r>
                            <a:rPr lang="en-GB" b="0" i="1" smtClean="0">
                              <a:solidFill>
                                <a:schemeClr val="tx1"/>
                              </a:solidFill>
                              <a:latin typeface="Cambria Math" panose="02040503050406030204" pitchFamily="18" charset="0"/>
                            </a:rPr>
                            <m:t>(</m:t>
                          </m:r>
                          <m:r>
                            <a:rPr lang="en-GB" b="0" i="1" smtClean="0">
                              <a:solidFill>
                                <a:schemeClr val="tx1"/>
                              </a:solidFill>
                              <a:latin typeface="Cambria Math" panose="02040503050406030204" pitchFamily="18" charset="0"/>
                            </a:rPr>
                            <m:t>𝑃</m:t>
                          </m:r>
                          <m:r>
                            <a:rPr lang="en-GB" b="0" i="1" smtClean="0">
                              <a:solidFill>
                                <a:schemeClr val="tx1"/>
                              </a:solidFill>
                              <a:latin typeface="Cambria Math" panose="02040503050406030204" pitchFamily="18" charset="0"/>
                            </a:rPr>
                            <m:t>)</m:t>
                          </m:r>
                        </m:e>
                      </m:func>
                    </m:oMath>
                  </m:oMathPara>
                </a14:m>
                <a:endParaRPr lang="en-GB" dirty="0">
                  <a:solidFill>
                    <a:schemeClr val="tx1"/>
                  </a:solidFill>
                </a:endParaRPr>
              </a:p>
              <a:p>
                <a:pPr>
                  <a:lnSpc>
                    <a:spcPct val="100000"/>
                  </a:lnSpc>
                  <a:buClrTx/>
                  <a:buFont typeface="Arial" panose="020B0604020202020204" pitchFamily="34" charset="0"/>
                  <a:buChar char="•"/>
                </a:pPr>
                <a:r>
                  <a:rPr lang="en-GB" dirty="0">
                    <a:solidFill>
                      <a:schemeClr val="tx1"/>
                    </a:solidFill>
                  </a:rPr>
                  <a:t>Relate this to distance via the distance modulus:</a:t>
                </a:r>
              </a:p>
              <a:p>
                <a:pPr marL="0" indent="0">
                  <a:lnSpc>
                    <a:spcPct val="100000"/>
                  </a:lnSpc>
                  <a:buClrTx/>
                  <a:buNone/>
                </a:pPr>
                <a14:m>
                  <m:oMathPara xmlns:m="http://schemas.openxmlformats.org/officeDocument/2006/math">
                    <m:oMathParaPr>
                      <m:jc m:val="centerGroup"/>
                    </m:oMathParaPr>
                    <m:oMath xmlns:m="http://schemas.openxmlformats.org/officeDocument/2006/math">
                      <m:r>
                        <a:rPr lang="en-GB" b="0" i="1" smtClean="0">
                          <a:solidFill>
                            <a:schemeClr val="tx1"/>
                          </a:solidFill>
                          <a:latin typeface="Cambria Math" panose="02040503050406030204" pitchFamily="18" charset="0"/>
                          <a:ea typeface="Cambria Math" panose="02040503050406030204" pitchFamily="18" charset="0"/>
                        </a:rPr>
                        <m:t>𝑚</m:t>
                      </m:r>
                      <m:r>
                        <a:rPr lang="en-GB" b="0" i="1" smtClean="0">
                          <a:solidFill>
                            <a:schemeClr val="tx1"/>
                          </a:solidFill>
                          <a:latin typeface="Cambria Math" panose="02040503050406030204" pitchFamily="18" charset="0"/>
                          <a:ea typeface="Cambria Math" panose="02040503050406030204" pitchFamily="18" charset="0"/>
                        </a:rPr>
                        <m:t>−</m:t>
                      </m:r>
                      <m:r>
                        <a:rPr lang="en-GB" b="0" i="1" smtClean="0">
                          <a:solidFill>
                            <a:schemeClr val="tx1"/>
                          </a:solidFill>
                          <a:latin typeface="Cambria Math" panose="02040503050406030204" pitchFamily="18" charset="0"/>
                          <a:ea typeface="Cambria Math" panose="02040503050406030204" pitchFamily="18" charset="0"/>
                        </a:rPr>
                        <m:t>𝑀</m:t>
                      </m:r>
                      <m:r>
                        <a:rPr lang="en-GB" b="0" i="1" smtClean="0">
                          <a:solidFill>
                            <a:schemeClr val="tx1"/>
                          </a:solidFill>
                          <a:latin typeface="Cambria Math" panose="02040503050406030204" pitchFamily="18" charset="0"/>
                          <a:ea typeface="Cambria Math" panose="02040503050406030204" pitchFamily="18" charset="0"/>
                        </a:rPr>
                        <m:t>=5∙</m:t>
                      </m:r>
                      <m:func>
                        <m:funcPr>
                          <m:ctrlPr>
                            <a:rPr lang="en-GB" b="0" i="1" smtClean="0">
                              <a:solidFill>
                                <a:schemeClr val="tx1"/>
                              </a:solidFill>
                              <a:latin typeface="Cambria Math" panose="02040503050406030204" pitchFamily="18" charset="0"/>
                              <a:ea typeface="Cambria Math" panose="02040503050406030204" pitchFamily="18" charset="0"/>
                            </a:rPr>
                          </m:ctrlPr>
                        </m:funcPr>
                        <m:fName>
                          <m:sSub>
                            <m:sSubPr>
                              <m:ctrlPr>
                                <a:rPr lang="en-GB" b="0" i="1" smtClean="0">
                                  <a:solidFill>
                                    <a:schemeClr val="tx1"/>
                                  </a:solidFill>
                                  <a:latin typeface="Cambria Math" panose="02040503050406030204" pitchFamily="18" charset="0"/>
                                  <a:ea typeface="Cambria Math" panose="02040503050406030204" pitchFamily="18" charset="0"/>
                                </a:rPr>
                              </m:ctrlPr>
                            </m:sSubPr>
                            <m:e>
                              <m:r>
                                <m:rPr>
                                  <m:sty m:val="p"/>
                                </m:rPr>
                                <a:rPr lang="en-GB" b="0" i="0" smtClean="0">
                                  <a:solidFill>
                                    <a:schemeClr val="tx1"/>
                                  </a:solidFill>
                                  <a:latin typeface="Cambria Math" panose="02040503050406030204" pitchFamily="18" charset="0"/>
                                  <a:ea typeface="Cambria Math" panose="02040503050406030204" pitchFamily="18" charset="0"/>
                                </a:rPr>
                                <m:t>log</m:t>
                              </m:r>
                            </m:e>
                            <m:sub>
                              <m:r>
                                <a:rPr lang="en-GB" b="0" i="1" smtClean="0">
                                  <a:solidFill>
                                    <a:schemeClr val="tx1"/>
                                  </a:solidFill>
                                  <a:latin typeface="Cambria Math" panose="02040503050406030204" pitchFamily="18" charset="0"/>
                                  <a:ea typeface="Cambria Math" panose="02040503050406030204" pitchFamily="18" charset="0"/>
                                </a:rPr>
                                <m:t>10</m:t>
                              </m:r>
                            </m:sub>
                          </m:sSub>
                        </m:fName>
                        <m:e>
                          <m:r>
                            <a:rPr lang="en-GB" b="0" i="1" smtClean="0">
                              <a:solidFill>
                                <a:schemeClr val="tx1"/>
                              </a:solidFill>
                              <a:latin typeface="Cambria Math" panose="02040503050406030204" pitchFamily="18" charset="0"/>
                              <a:ea typeface="Cambria Math" panose="02040503050406030204" pitchFamily="18" charset="0"/>
                            </a:rPr>
                            <m:t>𝑑</m:t>
                          </m:r>
                        </m:e>
                      </m:func>
                      <m:r>
                        <a:rPr lang="en-GB" b="0" i="1" smtClean="0">
                          <a:solidFill>
                            <a:schemeClr val="tx1"/>
                          </a:solidFill>
                          <a:latin typeface="Cambria Math" panose="02040503050406030204" pitchFamily="18" charset="0"/>
                          <a:ea typeface="Cambria Math" panose="02040503050406030204" pitchFamily="18" charset="0"/>
                        </a:rPr>
                        <m:t>−5</m:t>
                      </m:r>
                    </m:oMath>
                  </m:oMathPara>
                </a14:m>
                <a:endParaRPr lang="en-GB" dirty="0">
                  <a:solidFill>
                    <a:schemeClr val="tx1"/>
                  </a:solidFill>
                </a:endParaRPr>
              </a:p>
              <a:p>
                <a:pPr>
                  <a:buClrTx/>
                  <a:buFont typeface="Arial" panose="020B0604020202020204" pitchFamily="34" charset="0"/>
                  <a:buChar char="•"/>
                </a:pPr>
                <a:endParaRPr lang="en-GB" dirty="0">
                  <a:solidFill>
                    <a:schemeClr val="tx1"/>
                  </a:solidFill>
                </a:endParaRPr>
              </a:p>
            </p:txBody>
          </p:sp>
        </mc:Choice>
        <mc:Fallback xmlns="">
          <p:sp>
            <p:nvSpPr>
              <p:cNvPr id="3" name="Content Placeholder 2">
                <a:extLst>
                  <a:ext uri="{FF2B5EF4-FFF2-40B4-BE49-F238E27FC236}">
                    <a16:creationId xmlns:a16="http://schemas.microsoft.com/office/drawing/2014/main" id="{58848311-B847-4A5A-A173-D2EAAA9D94BF}"/>
                  </a:ext>
                </a:extLst>
              </p:cNvPr>
              <p:cNvSpPr>
                <a:spLocks noGrp="1" noRot="1" noChangeAspect="1" noMove="1" noResize="1" noEditPoints="1" noAdjustHandles="1" noChangeArrowheads="1" noChangeShapeType="1" noTextEdit="1"/>
              </p:cNvSpPr>
              <p:nvPr>
                <p:ph idx="1"/>
              </p:nvPr>
            </p:nvSpPr>
            <p:spPr>
              <a:xfrm>
                <a:off x="1097280" y="1845734"/>
                <a:ext cx="7576159" cy="4023360"/>
              </a:xfrm>
              <a:blipFill>
                <a:blip r:embed="rId3"/>
                <a:stretch>
                  <a:fillRect l="-1931" t="-909"/>
                </a:stretch>
              </a:blipFill>
            </p:spPr>
            <p:txBody>
              <a:bodyPr/>
              <a:lstStyle/>
              <a:p>
                <a:r>
                  <a:rPr lang="en-GB">
                    <a:noFill/>
                  </a:rPr>
                  <a:t> </a:t>
                </a:r>
              </a:p>
            </p:txBody>
          </p:sp>
        </mc:Fallback>
      </mc:AlternateContent>
      <p:sp>
        <p:nvSpPr>
          <p:cNvPr id="4" name="Slide Number Placeholder 3">
            <a:extLst>
              <a:ext uri="{FF2B5EF4-FFF2-40B4-BE49-F238E27FC236}">
                <a16:creationId xmlns:a16="http://schemas.microsoft.com/office/drawing/2014/main" id="{658B7F77-0F2B-462D-8B1B-5178ACF7FBE9}"/>
              </a:ext>
            </a:extLst>
          </p:cNvPr>
          <p:cNvSpPr>
            <a:spLocks noGrp="1"/>
          </p:cNvSpPr>
          <p:nvPr>
            <p:ph type="sldNum" sz="quarter" idx="12"/>
          </p:nvPr>
        </p:nvSpPr>
        <p:spPr/>
        <p:txBody>
          <a:bodyPr/>
          <a:lstStyle/>
          <a:p>
            <a:fld id="{63F9D384-533B-4C4E-B660-F861AA07D173}" type="slidenum">
              <a:rPr lang="en-US" smtClean="0"/>
              <a:pPr/>
              <a:t>7</a:t>
            </a:fld>
            <a:endParaRPr lang="en-US" dirty="0">
              <a:latin typeface="+mn-lt"/>
            </a:endParaRPr>
          </a:p>
        </p:txBody>
      </p:sp>
      <p:pic>
        <p:nvPicPr>
          <p:cNvPr id="6" name="Picture 5" descr="Chart, line chart&#10;&#10;Description automatically generated">
            <a:extLst>
              <a:ext uri="{FF2B5EF4-FFF2-40B4-BE49-F238E27FC236}">
                <a16:creationId xmlns:a16="http://schemas.microsoft.com/office/drawing/2014/main" id="{7B40B0A1-8454-4C76-B8A1-B239B8F3DEB0}"/>
              </a:ext>
            </a:extLst>
          </p:cNvPr>
          <p:cNvPicPr>
            <a:picLocks noChangeAspect="1"/>
          </p:cNvPicPr>
          <p:nvPr/>
        </p:nvPicPr>
        <p:blipFill rotWithShape="1">
          <a:blip r:embed="rId4">
            <a:extLst>
              <a:ext uri="{28A0092B-C50C-407E-A947-70E740481C1C}">
                <a14:useLocalDpi xmlns:a14="http://schemas.microsoft.com/office/drawing/2010/main" val="0"/>
              </a:ext>
            </a:extLst>
          </a:blip>
          <a:srcRect l="2830" t="533" r="1898" b="484"/>
          <a:stretch/>
        </p:blipFill>
        <p:spPr>
          <a:xfrm>
            <a:off x="9042771" y="2567032"/>
            <a:ext cx="3087710" cy="3393818"/>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D517F1A-45D7-4C2B-B66F-AA206A1105FF}"/>
                  </a:ext>
                </a:extLst>
              </p:cNvPr>
              <p:cNvSpPr txBox="1"/>
              <p:nvPr/>
            </p:nvSpPr>
            <p:spPr>
              <a:xfrm>
                <a:off x="9478870" y="5960849"/>
                <a:ext cx="2202025"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unc>
                        <m:funcPr>
                          <m:ctrlPr>
                            <a:rPr lang="en-GB" i="1" smtClean="0">
                              <a:latin typeface="Cambria Math" panose="02040503050406030204" pitchFamily="18" charset="0"/>
                            </a:rPr>
                          </m:ctrlPr>
                        </m:funcPr>
                        <m:fName>
                          <m:sSub>
                            <m:sSubPr>
                              <m:ctrlPr>
                                <a:rPr lang="en-GB" i="1" smtClean="0">
                                  <a:latin typeface="Cambria Math" panose="02040503050406030204" pitchFamily="18" charset="0"/>
                                </a:rPr>
                              </m:ctrlPr>
                            </m:sSubPr>
                            <m:e>
                              <m:r>
                                <m:rPr>
                                  <m:sty m:val="p"/>
                                </m:rPr>
                                <a:rPr lang="en-GB" i="0" smtClean="0">
                                  <a:latin typeface="Cambria Math" panose="02040503050406030204" pitchFamily="18" charset="0"/>
                                </a:rPr>
                                <m:t>log</m:t>
                              </m:r>
                            </m:e>
                            <m:sub>
                              <m:r>
                                <a:rPr lang="en-GB" b="0" i="1" smtClean="0">
                                  <a:latin typeface="Cambria Math" panose="02040503050406030204" pitchFamily="18" charset="0"/>
                                </a:rPr>
                                <m:t>10</m:t>
                              </m:r>
                            </m:sub>
                          </m:sSub>
                        </m:fName>
                        <m:e>
                          <m:r>
                            <a:rPr lang="en-GB" b="0" i="1" smtClean="0">
                              <a:latin typeface="Cambria Math" panose="02040503050406030204" pitchFamily="18" charset="0"/>
                            </a:rPr>
                            <m:t>𝑃</m:t>
                          </m:r>
                        </m:e>
                      </m:func>
                    </m:oMath>
                  </m:oMathPara>
                </a14:m>
                <a:endParaRPr lang="en-GB" dirty="0"/>
              </a:p>
            </p:txBody>
          </p:sp>
        </mc:Choice>
        <mc:Fallback xmlns="">
          <p:sp>
            <p:nvSpPr>
              <p:cNvPr id="7" name="TextBox 6">
                <a:extLst>
                  <a:ext uri="{FF2B5EF4-FFF2-40B4-BE49-F238E27FC236}">
                    <a16:creationId xmlns:a16="http://schemas.microsoft.com/office/drawing/2014/main" id="{0D517F1A-45D7-4C2B-B66F-AA206A1105FF}"/>
                  </a:ext>
                </a:extLst>
              </p:cNvPr>
              <p:cNvSpPr txBox="1">
                <a:spLocks noRot="1" noChangeAspect="1" noMove="1" noResize="1" noEditPoints="1" noAdjustHandles="1" noChangeArrowheads="1" noChangeShapeType="1" noTextEdit="1"/>
              </p:cNvSpPr>
              <p:nvPr/>
            </p:nvSpPr>
            <p:spPr>
              <a:xfrm>
                <a:off x="9478870" y="5960849"/>
                <a:ext cx="2202025" cy="369332"/>
              </a:xfrm>
              <a:prstGeom prst="rect">
                <a:avLst/>
              </a:prstGeom>
              <a:blipFill>
                <a:blip r:embed="rId5"/>
                <a:stretch>
                  <a:fillRect b="-13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9C9C2F8-4C91-4050-A250-921DEAC448DB}"/>
                  </a:ext>
                </a:extLst>
              </p:cNvPr>
              <p:cNvSpPr txBox="1"/>
              <p:nvPr/>
            </p:nvSpPr>
            <p:spPr>
              <a:xfrm rot="16200000">
                <a:off x="6832164" y="4078452"/>
                <a:ext cx="4051882"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GB" b="0" i="0" smtClean="0">
                          <a:latin typeface="Cambria Math" panose="02040503050406030204" pitchFamily="18" charset="0"/>
                        </a:rPr>
                        <m:t>apparent</m:t>
                      </m:r>
                      <m:r>
                        <a:rPr lang="en-GB" b="0" i="0" smtClean="0">
                          <a:latin typeface="Cambria Math" panose="02040503050406030204" pitchFamily="18" charset="0"/>
                        </a:rPr>
                        <m:t> </m:t>
                      </m:r>
                      <m:r>
                        <m:rPr>
                          <m:sty m:val="p"/>
                        </m:rPr>
                        <a:rPr lang="en-GB" b="0" i="0" smtClean="0">
                          <a:latin typeface="Cambria Math" panose="02040503050406030204" pitchFamily="18" charset="0"/>
                        </a:rPr>
                        <m:t>magnitude</m:t>
                      </m:r>
                    </m:oMath>
                  </m:oMathPara>
                </a14:m>
                <a:endParaRPr lang="en-GB" dirty="0"/>
              </a:p>
            </p:txBody>
          </p:sp>
        </mc:Choice>
        <mc:Fallback xmlns="">
          <p:sp>
            <p:nvSpPr>
              <p:cNvPr id="8" name="TextBox 7">
                <a:extLst>
                  <a:ext uri="{FF2B5EF4-FFF2-40B4-BE49-F238E27FC236}">
                    <a16:creationId xmlns:a16="http://schemas.microsoft.com/office/drawing/2014/main" id="{09C9C2F8-4C91-4050-A250-921DEAC448DB}"/>
                  </a:ext>
                </a:extLst>
              </p:cNvPr>
              <p:cNvSpPr txBox="1">
                <a:spLocks noRot="1" noChangeAspect="1" noMove="1" noResize="1" noEditPoints="1" noAdjustHandles="1" noChangeArrowheads="1" noChangeShapeType="1" noTextEdit="1"/>
              </p:cNvSpPr>
              <p:nvPr/>
            </p:nvSpPr>
            <p:spPr>
              <a:xfrm rot="16200000">
                <a:off x="6832164" y="4078452"/>
                <a:ext cx="4051882" cy="369332"/>
              </a:xfrm>
              <a:prstGeom prst="rect">
                <a:avLst/>
              </a:prstGeom>
              <a:blipFill>
                <a:blip r:embed="rId6"/>
                <a:stretch>
                  <a:fillRect r="-13333"/>
                </a:stretch>
              </a:blipFill>
            </p:spPr>
            <p:txBody>
              <a:bodyPr/>
              <a:lstStyle/>
              <a:p>
                <a:r>
                  <a:rPr lang="en-GB">
                    <a:noFill/>
                  </a:rPr>
                  <a:t> </a:t>
                </a:r>
              </a:p>
            </p:txBody>
          </p:sp>
        </mc:Fallback>
      </mc:AlternateContent>
      <p:sp>
        <p:nvSpPr>
          <p:cNvPr id="9" name="TextBox 8">
            <a:extLst>
              <a:ext uri="{FF2B5EF4-FFF2-40B4-BE49-F238E27FC236}">
                <a16:creationId xmlns:a16="http://schemas.microsoft.com/office/drawing/2014/main" id="{606386BB-6F2A-4473-BFC8-2BF4111C0E37}"/>
              </a:ext>
            </a:extLst>
          </p:cNvPr>
          <p:cNvSpPr txBox="1"/>
          <p:nvPr/>
        </p:nvSpPr>
        <p:spPr>
          <a:xfrm>
            <a:off x="2713772" y="6053182"/>
            <a:ext cx="6315512" cy="276999"/>
          </a:xfrm>
          <a:prstGeom prst="rect">
            <a:avLst/>
          </a:prstGeom>
          <a:noFill/>
        </p:spPr>
        <p:txBody>
          <a:bodyPr wrap="square" rtlCol="0">
            <a:spAutoFit/>
          </a:bodyPr>
          <a:lstStyle/>
          <a:p>
            <a:pPr algn="r"/>
            <a:r>
              <a:rPr lang="en-GB" sz="1200" dirty="0"/>
              <a:t>[1] Leavitt H S and Pickering E C 1912 </a:t>
            </a:r>
            <a:r>
              <a:rPr lang="en-GB" sz="1200" i="1" dirty="0"/>
              <a:t>Harvard College Observatory Circular </a:t>
            </a:r>
            <a:r>
              <a:rPr lang="en-GB" sz="1200" b="1" dirty="0"/>
              <a:t>173 </a:t>
            </a:r>
            <a:r>
              <a:rPr lang="en-GB" sz="1200" dirty="0"/>
              <a:t>1-3</a:t>
            </a:r>
          </a:p>
        </p:txBody>
      </p:sp>
      <p:sp>
        <p:nvSpPr>
          <p:cNvPr id="10" name="Footer Placeholder 9">
            <a:extLst>
              <a:ext uri="{FF2B5EF4-FFF2-40B4-BE49-F238E27FC236}">
                <a16:creationId xmlns:a16="http://schemas.microsoft.com/office/drawing/2014/main" id="{D1D87A1C-0137-466C-8A5D-80766550D754}"/>
              </a:ext>
            </a:extLst>
          </p:cNvPr>
          <p:cNvSpPr>
            <a:spLocks noGrp="1"/>
          </p:cNvSpPr>
          <p:nvPr>
            <p:ph type="ftr" sz="quarter" idx="11"/>
          </p:nvPr>
        </p:nvSpPr>
        <p:spPr/>
        <p:txBody>
          <a:bodyPr/>
          <a:lstStyle/>
          <a:p>
            <a:r>
              <a:rPr lang="en-US"/>
              <a:t>INTRODUCTION</a:t>
            </a:r>
            <a:endParaRPr lang="en-US" dirty="0">
              <a:latin typeface="+mn-lt"/>
            </a:endParaRPr>
          </a:p>
        </p:txBody>
      </p:sp>
      <p:sp>
        <p:nvSpPr>
          <p:cNvPr id="5" name="TextBox 4">
            <a:extLst>
              <a:ext uri="{FF2B5EF4-FFF2-40B4-BE49-F238E27FC236}">
                <a16:creationId xmlns:a16="http://schemas.microsoft.com/office/drawing/2014/main" id="{48354BD8-DC10-4935-AC6B-89A2D5C6E4D1}"/>
              </a:ext>
            </a:extLst>
          </p:cNvPr>
          <p:cNvSpPr txBox="1"/>
          <p:nvPr/>
        </p:nvSpPr>
        <p:spPr>
          <a:xfrm>
            <a:off x="9029284" y="2334341"/>
            <a:ext cx="939567" cy="369332"/>
          </a:xfrm>
          <a:prstGeom prst="rect">
            <a:avLst/>
          </a:prstGeom>
          <a:noFill/>
        </p:spPr>
        <p:txBody>
          <a:bodyPr wrap="square" rtlCol="0">
            <a:spAutoFit/>
          </a:bodyPr>
          <a:lstStyle/>
          <a:p>
            <a:r>
              <a:rPr lang="en-GB" dirty="0"/>
              <a:t>[1]</a:t>
            </a:r>
          </a:p>
        </p:txBody>
      </p:sp>
    </p:spTree>
    <p:extLst>
      <p:ext uri="{BB962C8B-B14F-4D97-AF65-F5344CB8AC3E}">
        <p14:creationId xmlns:p14="http://schemas.microsoft.com/office/powerpoint/2010/main" val="1323120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98BB6-BF62-4668-B53F-BA260D2BAB32}"/>
              </a:ext>
            </a:extLst>
          </p:cNvPr>
          <p:cNvSpPr>
            <a:spLocks noGrp="1"/>
          </p:cNvSpPr>
          <p:nvPr>
            <p:ph type="title"/>
          </p:nvPr>
        </p:nvSpPr>
        <p:spPr/>
        <p:txBody>
          <a:bodyPr/>
          <a:lstStyle/>
          <a:p>
            <a:r>
              <a:rPr lang="en-GB" dirty="0">
                <a:solidFill>
                  <a:schemeClr val="tx1"/>
                </a:solidFill>
              </a:rPr>
              <a:t>Cosmic distance ladder</a:t>
            </a:r>
          </a:p>
        </p:txBody>
      </p:sp>
      <p:pic>
        <p:nvPicPr>
          <p:cNvPr id="6" name="Content Placeholder 5" descr="Diagram&#10;&#10;Description automatically generated">
            <a:extLst>
              <a:ext uri="{FF2B5EF4-FFF2-40B4-BE49-F238E27FC236}">
                <a16:creationId xmlns:a16="http://schemas.microsoft.com/office/drawing/2014/main" id="{CF2F668D-8DF0-4124-8D6C-33D1BB40A536}"/>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tretch/>
        </p:blipFill>
        <p:spPr>
          <a:xfrm>
            <a:off x="6870425" y="2311273"/>
            <a:ext cx="5321575" cy="4022725"/>
          </a:xfrm>
        </p:spPr>
      </p:pic>
      <p:sp>
        <p:nvSpPr>
          <p:cNvPr id="4" name="Slide Number Placeholder 3">
            <a:extLst>
              <a:ext uri="{FF2B5EF4-FFF2-40B4-BE49-F238E27FC236}">
                <a16:creationId xmlns:a16="http://schemas.microsoft.com/office/drawing/2014/main" id="{DCBA8EAA-2A02-49D1-B281-E6E7878089B4}"/>
              </a:ext>
            </a:extLst>
          </p:cNvPr>
          <p:cNvSpPr>
            <a:spLocks noGrp="1"/>
          </p:cNvSpPr>
          <p:nvPr>
            <p:ph type="sldNum" sz="quarter" idx="12"/>
          </p:nvPr>
        </p:nvSpPr>
        <p:spPr/>
        <p:txBody>
          <a:bodyPr/>
          <a:lstStyle/>
          <a:p>
            <a:fld id="{63F9D384-533B-4C4E-B660-F861AA07D173}" type="slidenum">
              <a:rPr lang="en-US" smtClean="0"/>
              <a:pPr/>
              <a:t>8</a:t>
            </a:fld>
            <a:endParaRPr lang="en-US" dirty="0">
              <a:latin typeface="+mn-lt"/>
            </a:endParaRPr>
          </a:p>
        </p:txBody>
      </p:sp>
      <p:sp>
        <p:nvSpPr>
          <p:cNvPr id="8" name="Content Placeholder 2">
            <a:extLst>
              <a:ext uri="{FF2B5EF4-FFF2-40B4-BE49-F238E27FC236}">
                <a16:creationId xmlns:a16="http://schemas.microsoft.com/office/drawing/2014/main" id="{4451AD64-68B8-4D74-9341-5C2A112BC6C2}"/>
              </a:ext>
            </a:extLst>
          </p:cNvPr>
          <p:cNvSpPr txBox="1">
            <a:spLocks/>
          </p:cNvSpPr>
          <p:nvPr/>
        </p:nvSpPr>
        <p:spPr>
          <a:xfrm>
            <a:off x="1097280" y="1845734"/>
            <a:ext cx="10058400"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201168" lvl="1" indent="0">
              <a:buClrTx/>
              <a:buNone/>
            </a:pPr>
            <a:endParaRPr lang="en-GB" dirty="0"/>
          </a:p>
        </p:txBody>
      </p:sp>
      <p:sp>
        <p:nvSpPr>
          <p:cNvPr id="9" name="Content Placeholder 2">
            <a:extLst>
              <a:ext uri="{FF2B5EF4-FFF2-40B4-BE49-F238E27FC236}">
                <a16:creationId xmlns:a16="http://schemas.microsoft.com/office/drawing/2014/main" id="{6B293F7B-516E-4AD2-A20F-9E58585217C7}"/>
              </a:ext>
            </a:extLst>
          </p:cNvPr>
          <p:cNvSpPr txBox="1">
            <a:spLocks/>
          </p:cNvSpPr>
          <p:nvPr/>
        </p:nvSpPr>
        <p:spPr>
          <a:xfrm>
            <a:off x="1097280" y="1998134"/>
            <a:ext cx="5773145"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00000"/>
              </a:lnSpc>
              <a:buClrTx/>
              <a:buFont typeface="Arial" panose="020B0604020202020204" pitchFamily="34" charset="0"/>
              <a:buChar char="•"/>
            </a:pPr>
            <a:r>
              <a:rPr lang="en-GB" dirty="0">
                <a:solidFill>
                  <a:schemeClr val="tx1"/>
                </a:solidFill>
              </a:rPr>
              <a:t>Calibrate cosmological distances</a:t>
            </a:r>
          </a:p>
          <a:p>
            <a:pPr>
              <a:lnSpc>
                <a:spcPct val="100000"/>
              </a:lnSpc>
              <a:buClrTx/>
              <a:buFont typeface="Arial" panose="020B0604020202020204" pitchFamily="34" charset="0"/>
              <a:buChar char="•"/>
            </a:pPr>
            <a:r>
              <a:rPr lang="en-GB" dirty="0">
                <a:solidFill>
                  <a:schemeClr val="tx1"/>
                </a:solidFill>
              </a:rPr>
              <a:t>Aim of accurately determining the Hubble constant</a:t>
            </a:r>
          </a:p>
          <a:p>
            <a:pPr>
              <a:lnSpc>
                <a:spcPct val="100000"/>
              </a:lnSpc>
              <a:buClrTx/>
              <a:buFont typeface="Arial" panose="020B0604020202020204" pitchFamily="34" charset="0"/>
              <a:buChar char="•"/>
            </a:pPr>
            <a:r>
              <a:rPr lang="en-GB" dirty="0">
                <a:solidFill>
                  <a:schemeClr val="tx1"/>
                </a:solidFill>
              </a:rPr>
              <a:t>Cepheid route previously used to climb the ladder (green boxes)</a:t>
            </a:r>
          </a:p>
          <a:p>
            <a:pPr>
              <a:lnSpc>
                <a:spcPct val="100000"/>
              </a:lnSpc>
              <a:buClrTx/>
              <a:buFont typeface="Arial" panose="020B0604020202020204" pitchFamily="34" charset="0"/>
              <a:buChar char="•"/>
            </a:pPr>
            <a:r>
              <a:rPr lang="en-GB" dirty="0">
                <a:solidFill>
                  <a:schemeClr val="tx1"/>
                </a:solidFill>
              </a:rPr>
              <a:t>An independent route using RRLs can be climbed to obtain more accurate values for the Hubble constant</a:t>
            </a:r>
          </a:p>
          <a:p>
            <a:pPr>
              <a:lnSpc>
                <a:spcPct val="100000"/>
              </a:lnSpc>
              <a:buClrTx/>
              <a:buFont typeface="Arial" panose="020B0604020202020204" pitchFamily="34" charset="0"/>
              <a:buChar char="•"/>
            </a:pPr>
            <a:r>
              <a:rPr lang="en-GB" dirty="0">
                <a:solidFill>
                  <a:schemeClr val="tx1"/>
                </a:solidFill>
              </a:rPr>
              <a:t>Each rung provides information that can be used to progress to the next rung</a:t>
            </a:r>
          </a:p>
        </p:txBody>
      </p:sp>
      <p:sp>
        <p:nvSpPr>
          <p:cNvPr id="10" name="Footer Placeholder 9">
            <a:extLst>
              <a:ext uri="{FF2B5EF4-FFF2-40B4-BE49-F238E27FC236}">
                <a16:creationId xmlns:a16="http://schemas.microsoft.com/office/drawing/2014/main" id="{BB1963DA-878F-423F-838B-35607E938C9C}"/>
              </a:ext>
            </a:extLst>
          </p:cNvPr>
          <p:cNvSpPr>
            <a:spLocks noGrp="1"/>
          </p:cNvSpPr>
          <p:nvPr>
            <p:ph type="ftr" sz="quarter" idx="11"/>
          </p:nvPr>
        </p:nvSpPr>
        <p:spPr/>
        <p:txBody>
          <a:bodyPr/>
          <a:lstStyle/>
          <a:p>
            <a:r>
              <a:rPr lang="en-US"/>
              <a:t>INTRODUCTION</a:t>
            </a:r>
            <a:endParaRPr lang="en-US" dirty="0">
              <a:latin typeface="+mn-lt"/>
            </a:endParaRPr>
          </a:p>
        </p:txBody>
      </p:sp>
      <p:sp>
        <p:nvSpPr>
          <p:cNvPr id="3" name="TextBox 2">
            <a:extLst>
              <a:ext uri="{FF2B5EF4-FFF2-40B4-BE49-F238E27FC236}">
                <a16:creationId xmlns:a16="http://schemas.microsoft.com/office/drawing/2014/main" id="{3EC9945F-6585-4246-AEFB-25FFB22F2C78}"/>
              </a:ext>
            </a:extLst>
          </p:cNvPr>
          <p:cNvSpPr txBox="1"/>
          <p:nvPr/>
        </p:nvSpPr>
        <p:spPr>
          <a:xfrm>
            <a:off x="553515" y="5872333"/>
            <a:ext cx="6316910" cy="461665"/>
          </a:xfrm>
          <a:prstGeom prst="rect">
            <a:avLst/>
          </a:prstGeom>
          <a:noFill/>
        </p:spPr>
        <p:txBody>
          <a:bodyPr wrap="square" rtlCol="0">
            <a:spAutoFit/>
          </a:bodyPr>
          <a:lstStyle/>
          <a:p>
            <a:pPr algn="r"/>
            <a:r>
              <a:rPr lang="en-GB" sz="1200" b="0" i="0" dirty="0" err="1">
                <a:effectLst/>
              </a:rPr>
              <a:t>Ciardullo</a:t>
            </a:r>
            <a:r>
              <a:rPr lang="en-GB" sz="1200" b="0" i="0" dirty="0">
                <a:effectLst/>
              </a:rPr>
              <a:t> R 2004, </a:t>
            </a:r>
            <a:r>
              <a:rPr lang="en-GB" sz="1200" b="0" i="0" dirty="0" err="1">
                <a:effectLst/>
              </a:rPr>
              <a:t>eprint</a:t>
            </a:r>
            <a:r>
              <a:rPr lang="en-GB" sz="1200" b="0" i="0" dirty="0">
                <a:effectLst/>
              </a:rPr>
              <a:t> </a:t>
            </a:r>
            <a:r>
              <a:rPr lang="en-GB" sz="1200" b="0" i="0" dirty="0" err="1">
                <a:effectLst/>
              </a:rPr>
              <a:t>arXiv:astro-ph</a:t>
            </a:r>
            <a:r>
              <a:rPr lang="en-GB" sz="1200" b="0" i="0" dirty="0">
                <a:effectLst/>
              </a:rPr>
              <a:t>/0407290</a:t>
            </a:r>
            <a:endParaRPr lang="en-GB" sz="1200" dirty="0"/>
          </a:p>
          <a:p>
            <a:pPr algn="r"/>
            <a:r>
              <a:rPr lang="en-GB" sz="1200" dirty="0"/>
              <a:t>https://commons.wikimedia.org/wiki/File:Extragalactic_distance_ladder.jpg</a:t>
            </a:r>
          </a:p>
        </p:txBody>
      </p:sp>
    </p:spTree>
    <p:extLst>
      <p:ext uri="{BB962C8B-B14F-4D97-AF65-F5344CB8AC3E}">
        <p14:creationId xmlns:p14="http://schemas.microsoft.com/office/powerpoint/2010/main" val="304508433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7A85D-D8D3-4970-88A7-215632A5961F}"/>
              </a:ext>
            </a:extLst>
          </p:cNvPr>
          <p:cNvSpPr>
            <a:spLocks noGrp="1"/>
          </p:cNvSpPr>
          <p:nvPr>
            <p:ph type="title"/>
          </p:nvPr>
        </p:nvSpPr>
        <p:spPr/>
        <p:txBody>
          <a:bodyPr/>
          <a:lstStyle/>
          <a:p>
            <a:r>
              <a:rPr lang="en-GB" dirty="0">
                <a:solidFill>
                  <a:schemeClr val="tx1"/>
                </a:solidFill>
              </a:rPr>
              <a:t>The Hubble Constant</a:t>
            </a:r>
          </a:p>
        </p:txBody>
      </p:sp>
      <p:sp>
        <p:nvSpPr>
          <p:cNvPr id="3" name="Content Placeholder 2">
            <a:extLst>
              <a:ext uri="{FF2B5EF4-FFF2-40B4-BE49-F238E27FC236}">
                <a16:creationId xmlns:a16="http://schemas.microsoft.com/office/drawing/2014/main" id="{F036939C-E94F-41F8-8C8C-77414604C4AC}"/>
              </a:ext>
            </a:extLst>
          </p:cNvPr>
          <p:cNvSpPr>
            <a:spLocks noGrp="1"/>
          </p:cNvSpPr>
          <p:nvPr>
            <p:ph idx="1"/>
          </p:nvPr>
        </p:nvSpPr>
        <p:spPr>
          <a:xfrm>
            <a:off x="1097280" y="1845734"/>
            <a:ext cx="6654148" cy="4023360"/>
          </a:xfrm>
        </p:spPr>
        <p:txBody>
          <a:bodyPr/>
          <a:lstStyle/>
          <a:p>
            <a:pPr>
              <a:lnSpc>
                <a:spcPct val="100000"/>
              </a:lnSpc>
              <a:buClrTx/>
              <a:buFont typeface="Arial" panose="020B0604020202020204" pitchFamily="34" charset="0"/>
              <a:buChar char="•"/>
            </a:pPr>
            <a:r>
              <a:rPr lang="en-GB" dirty="0">
                <a:solidFill>
                  <a:schemeClr val="tx1"/>
                </a:solidFill>
              </a:rPr>
              <a:t>Fundamental disagreement in value depending on method:</a:t>
            </a:r>
          </a:p>
          <a:p>
            <a:pPr lvl="1">
              <a:lnSpc>
                <a:spcPct val="100000"/>
              </a:lnSpc>
              <a:buClrTx/>
              <a:buFont typeface="Arial" panose="020B0604020202020204" pitchFamily="34" charset="0"/>
              <a:buChar char="•"/>
            </a:pPr>
            <a:r>
              <a:rPr lang="en-GB" dirty="0">
                <a:solidFill>
                  <a:schemeClr val="tx1"/>
                </a:solidFill>
              </a:rPr>
              <a:t>Classical Cepheids: 73.5 kms⁻</a:t>
            </a:r>
            <a:r>
              <a:rPr lang="en-GB" b="0" dirty="0">
                <a:solidFill>
                  <a:schemeClr val="tx1"/>
                </a:solidFill>
                <a:effectLst/>
              </a:rPr>
              <a:t>¹Mpc</a:t>
            </a:r>
            <a:r>
              <a:rPr lang="en-GB" dirty="0">
                <a:solidFill>
                  <a:schemeClr val="tx1"/>
                </a:solidFill>
              </a:rPr>
              <a:t>⁻</a:t>
            </a:r>
            <a:r>
              <a:rPr lang="en-GB" b="0" dirty="0">
                <a:solidFill>
                  <a:schemeClr val="tx1"/>
                </a:solidFill>
                <a:effectLst/>
              </a:rPr>
              <a:t>¹ </a:t>
            </a:r>
            <a:endParaRPr lang="en-GB" dirty="0">
              <a:solidFill>
                <a:schemeClr val="tx1"/>
              </a:solidFill>
            </a:endParaRPr>
          </a:p>
          <a:p>
            <a:pPr lvl="1">
              <a:lnSpc>
                <a:spcPct val="100000"/>
              </a:lnSpc>
              <a:buClrTx/>
              <a:buFont typeface="Arial" panose="020B0604020202020204" pitchFamily="34" charset="0"/>
              <a:buChar char="•"/>
            </a:pPr>
            <a:r>
              <a:rPr lang="en-GB" dirty="0">
                <a:solidFill>
                  <a:schemeClr val="tx1"/>
                </a:solidFill>
              </a:rPr>
              <a:t>CMB: 70.5 kms⁻</a:t>
            </a:r>
            <a:r>
              <a:rPr lang="en-GB" b="0" dirty="0">
                <a:solidFill>
                  <a:schemeClr val="tx1"/>
                </a:solidFill>
                <a:effectLst/>
              </a:rPr>
              <a:t>¹Mpc</a:t>
            </a:r>
            <a:r>
              <a:rPr lang="en-GB" dirty="0">
                <a:solidFill>
                  <a:schemeClr val="tx1"/>
                </a:solidFill>
              </a:rPr>
              <a:t>⁻</a:t>
            </a:r>
            <a:r>
              <a:rPr lang="en-GB" b="0" dirty="0">
                <a:solidFill>
                  <a:schemeClr val="tx1"/>
                </a:solidFill>
                <a:effectLst/>
              </a:rPr>
              <a:t>¹ </a:t>
            </a:r>
          </a:p>
          <a:p>
            <a:pPr marL="0" indent="0">
              <a:lnSpc>
                <a:spcPct val="100000"/>
              </a:lnSpc>
              <a:buClrTx/>
              <a:buNone/>
            </a:pPr>
            <a:endParaRPr lang="en-GB" dirty="0">
              <a:solidFill>
                <a:schemeClr val="tx1"/>
              </a:solidFill>
            </a:endParaRPr>
          </a:p>
          <a:p>
            <a:pPr>
              <a:lnSpc>
                <a:spcPct val="100000"/>
              </a:lnSpc>
              <a:buClrTx/>
              <a:buFont typeface="Arial" panose="020B0604020202020204" pitchFamily="34" charset="0"/>
              <a:buChar char="•"/>
            </a:pPr>
            <a:r>
              <a:rPr lang="en-GB" dirty="0">
                <a:solidFill>
                  <a:schemeClr val="tx1"/>
                </a:solidFill>
              </a:rPr>
              <a:t>RRLs could prove a useful route up the cosmic distance ladder</a:t>
            </a:r>
          </a:p>
          <a:p>
            <a:pPr>
              <a:lnSpc>
                <a:spcPct val="100000"/>
              </a:lnSpc>
              <a:buClrTx/>
              <a:buFont typeface="Arial" panose="020B0604020202020204" pitchFamily="34" charset="0"/>
              <a:buChar char="•"/>
            </a:pPr>
            <a:r>
              <a:rPr lang="en-GB" dirty="0">
                <a:solidFill>
                  <a:schemeClr val="tx1"/>
                </a:solidFill>
              </a:rPr>
              <a:t>Obtain more accurate values for the Hubble constant to resolve this inconsistency</a:t>
            </a:r>
          </a:p>
          <a:p>
            <a:pPr>
              <a:lnSpc>
                <a:spcPct val="100000"/>
              </a:lnSpc>
              <a:buClrTx/>
              <a:buFont typeface="Arial" panose="020B0604020202020204" pitchFamily="34" charset="0"/>
              <a:buChar char="•"/>
            </a:pPr>
            <a:r>
              <a:rPr lang="en-GB" dirty="0">
                <a:solidFill>
                  <a:schemeClr val="tx1"/>
                </a:solidFill>
              </a:rPr>
              <a:t>Far reaching implications on our understanding of the Universe</a:t>
            </a:r>
          </a:p>
        </p:txBody>
      </p:sp>
      <p:sp>
        <p:nvSpPr>
          <p:cNvPr id="4" name="Slide Number Placeholder 3">
            <a:extLst>
              <a:ext uri="{FF2B5EF4-FFF2-40B4-BE49-F238E27FC236}">
                <a16:creationId xmlns:a16="http://schemas.microsoft.com/office/drawing/2014/main" id="{A56F95AD-6725-4283-92CB-8A302E5B98B0}"/>
              </a:ext>
            </a:extLst>
          </p:cNvPr>
          <p:cNvSpPr>
            <a:spLocks noGrp="1"/>
          </p:cNvSpPr>
          <p:nvPr>
            <p:ph type="sldNum" sz="quarter" idx="12"/>
          </p:nvPr>
        </p:nvSpPr>
        <p:spPr/>
        <p:txBody>
          <a:bodyPr/>
          <a:lstStyle/>
          <a:p>
            <a:fld id="{63F9D384-533B-4C4E-B660-F861AA07D173}" type="slidenum">
              <a:rPr lang="en-US" smtClean="0"/>
              <a:pPr/>
              <a:t>9</a:t>
            </a:fld>
            <a:endParaRPr lang="en-US" dirty="0">
              <a:latin typeface="+mn-lt"/>
            </a:endParaRPr>
          </a:p>
        </p:txBody>
      </p:sp>
      <p:pic>
        <p:nvPicPr>
          <p:cNvPr id="6" name="Picture 5" descr="Timeline&#10;&#10;Description automatically generated">
            <a:extLst>
              <a:ext uri="{FF2B5EF4-FFF2-40B4-BE49-F238E27FC236}">
                <a16:creationId xmlns:a16="http://schemas.microsoft.com/office/drawing/2014/main" id="{C007BE07-7512-4ED6-8D81-BF878C205F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14540" y="3121962"/>
            <a:ext cx="4377460" cy="3200400"/>
          </a:xfrm>
          <a:prstGeom prst="rect">
            <a:avLst/>
          </a:prstGeom>
        </p:spPr>
      </p:pic>
      <p:sp>
        <p:nvSpPr>
          <p:cNvPr id="7" name="TextBox 6">
            <a:extLst>
              <a:ext uri="{FF2B5EF4-FFF2-40B4-BE49-F238E27FC236}">
                <a16:creationId xmlns:a16="http://schemas.microsoft.com/office/drawing/2014/main" id="{A33ED0DF-2333-4105-BAC7-C42FBE5E59F3}"/>
              </a:ext>
            </a:extLst>
          </p:cNvPr>
          <p:cNvSpPr txBox="1"/>
          <p:nvPr/>
        </p:nvSpPr>
        <p:spPr>
          <a:xfrm>
            <a:off x="1383280" y="5960350"/>
            <a:ext cx="6507460" cy="461665"/>
          </a:xfrm>
          <a:prstGeom prst="rect">
            <a:avLst/>
          </a:prstGeom>
          <a:noFill/>
        </p:spPr>
        <p:txBody>
          <a:bodyPr wrap="square" rtlCol="0">
            <a:spAutoFit/>
          </a:bodyPr>
          <a:lstStyle/>
          <a:p>
            <a:pPr algn="r"/>
            <a:r>
              <a:rPr lang="en-GB" sz="1200" dirty="0"/>
              <a:t>[1] Beaton R L </a:t>
            </a:r>
            <a:r>
              <a:rPr lang="en-GB" sz="1200" i="1" dirty="0"/>
              <a:t>et al. </a:t>
            </a:r>
            <a:r>
              <a:rPr lang="en-GB" sz="1200" dirty="0"/>
              <a:t>2016 </a:t>
            </a:r>
            <a:r>
              <a:rPr lang="en-GB" sz="1200" i="1" dirty="0"/>
              <a:t>The Astrophysical Journal </a:t>
            </a:r>
            <a:r>
              <a:rPr lang="en-GB" sz="1200" b="1" dirty="0"/>
              <a:t>832</a:t>
            </a:r>
            <a:r>
              <a:rPr lang="en-GB" sz="1200" dirty="0"/>
              <a:t> 210</a:t>
            </a:r>
          </a:p>
          <a:p>
            <a:pPr algn="r"/>
            <a:endParaRPr lang="en-GB" sz="1200" dirty="0"/>
          </a:p>
        </p:txBody>
      </p:sp>
      <p:sp>
        <p:nvSpPr>
          <p:cNvPr id="8" name="Footer Placeholder 7">
            <a:extLst>
              <a:ext uri="{FF2B5EF4-FFF2-40B4-BE49-F238E27FC236}">
                <a16:creationId xmlns:a16="http://schemas.microsoft.com/office/drawing/2014/main" id="{B33291F6-15E2-4A00-84CF-89DA2C575DE0}"/>
              </a:ext>
            </a:extLst>
          </p:cNvPr>
          <p:cNvSpPr>
            <a:spLocks noGrp="1"/>
          </p:cNvSpPr>
          <p:nvPr>
            <p:ph type="ftr" sz="quarter" idx="11"/>
          </p:nvPr>
        </p:nvSpPr>
        <p:spPr/>
        <p:txBody>
          <a:bodyPr/>
          <a:lstStyle/>
          <a:p>
            <a:r>
              <a:rPr lang="en-US"/>
              <a:t>INTRODUCTION</a:t>
            </a:r>
            <a:endParaRPr lang="en-US" dirty="0">
              <a:latin typeface="+mn-lt"/>
            </a:endParaRPr>
          </a:p>
        </p:txBody>
      </p:sp>
      <p:sp>
        <p:nvSpPr>
          <p:cNvPr id="5" name="TextBox 4">
            <a:extLst>
              <a:ext uri="{FF2B5EF4-FFF2-40B4-BE49-F238E27FC236}">
                <a16:creationId xmlns:a16="http://schemas.microsoft.com/office/drawing/2014/main" id="{FD06025A-0D34-4564-B293-011F57E18FDE}"/>
              </a:ext>
            </a:extLst>
          </p:cNvPr>
          <p:cNvSpPr txBox="1"/>
          <p:nvPr/>
        </p:nvSpPr>
        <p:spPr>
          <a:xfrm>
            <a:off x="8168878" y="2799873"/>
            <a:ext cx="520117" cy="369332"/>
          </a:xfrm>
          <a:prstGeom prst="rect">
            <a:avLst/>
          </a:prstGeom>
          <a:noFill/>
        </p:spPr>
        <p:txBody>
          <a:bodyPr wrap="square" rtlCol="0">
            <a:spAutoFit/>
          </a:bodyPr>
          <a:lstStyle/>
          <a:p>
            <a:r>
              <a:rPr lang="en-GB" dirty="0"/>
              <a:t>[1]</a:t>
            </a:r>
          </a:p>
        </p:txBody>
      </p:sp>
    </p:spTree>
    <p:extLst>
      <p:ext uri="{BB962C8B-B14F-4D97-AF65-F5344CB8AC3E}">
        <p14:creationId xmlns:p14="http://schemas.microsoft.com/office/powerpoint/2010/main" val="3002178216"/>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863</TotalTime>
  <Words>5602</Words>
  <Application>Microsoft Office PowerPoint</Application>
  <PresentationFormat>Widescreen</PresentationFormat>
  <Paragraphs>481</Paragraphs>
  <Slides>25</Slides>
  <Notes>25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25</vt:i4>
      </vt:variant>
    </vt:vector>
  </HeadingPairs>
  <TitlesOfParts>
    <vt:vector size="31" baseType="lpstr">
      <vt:lpstr>Arial</vt:lpstr>
      <vt:lpstr>Calibri</vt:lpstr>
      <vt:lpstr>Calibri Light</vt:lpstr>
      <vt:lpstr>Cambria Math</vt:lpstr>
      <vt:lpstr>Century</vt:lpstr>
      <vt:lpstr>Retrospect</vt:lpstr>
      <vt:lpstr>Distances to Globular Clusters using RR Lyrae Variable Stars</vt:lpstr>
      <vt:lpstr>Cosmological distances</vt:lpstr>
      <vt:lpstr>The SMHASH and CRRP programs</vt:lpstr>
      <vt:lpstr>The Spitzer Space Telescope</vt:lpstr>
      <vt:lpstr>RR Lyrae variable stars</vt:lpstr>
      <vt:lpstr>Types of RR Lyrae</vt:lpstr>
      <vt:lpstr>Cepheids and the Period-Luminosity relation</vt:lpstr>
      <vt:lpstr>Cosmic distance ladder</vt:lpstr>
      <vt:lpstr>The Hubble Constant</vt:lpstr>
      <vt:lpstr>Data selection</vt:lpstr>
      <vt:lpstr>Master mosaic frames (Palomar 5)</vt:lpstr>
      <vt:lpstr>Master mosaic frames (Palomar 13)</vt:lpstr>
      <vt:lpstr>Photometry</vt:lpstr>
      <vt:lpstr>PSF models</vt:lpstr>
      <vt:lpstr>Performing photometry</vt:lpstr>
      <vt:lpstr>Apparent magnitudes</vt:lpstr>
      <vt:lpstr>Light curves</vt:lpstr>
      <vt:lpstr>Fitting PL relations</vt:lpstr>
      <vt:lpstr>PowerPoint Presentation</vt:lpstr>
      <vt:lpstr>Distance calculations</vt:lpstr>
      <vt:lpstr>Results</vt:lpstr>
      <vt:lpstr>Comparison of results to the literature</vt:lpstr>
      <vt:lpstr>Distance measurement uncertainties</vt:lpstr>
      <vt:lpstr>Analysis of the distances</vt:lpstr>
      <vt:lpstr>Looking towards the future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Distances to Globular Clusters using RR Lyrae Variable Stars</dc:title>
  <dc:creator>Luke Bischoff</dc:creator>
  <cp:lastModifiedBy>Luke Bischoff</cp:lastModifiedBy>
  <cp:revision>50</cp:revision>
  <dcterms:created xsi:type="dcterms:W3CDTF">2021-01-18T09:41:23Z</dcterms:created>
  <dcterms:modified xsi:type="dcterms:W3CDTF">2021-01-19T07:58:20Z</dcterms:modified>
</cp:coreProperties>
</file>